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1" r:id="rId2"/>
    <p:sldId id="337" r:id="rId3"/>
    <p:sldId id="359" r:id="rId4"/>
    <p:sldId id="362" r:id="rId5"/>
    <p:sldId id="370" r:id="rId6"/>
    <p:sldId id="357" r:id="rId7"/>
    <p:sldId id="369" r:id="rId8"/>
    <p:sldId id="371" r:id="rId9"/>
    <p:sldId id="372" r:id="rId10"/>
    <p:sldId id="373" r:id="rId11"/>
    <p:sldId id="349" r:id="rId12"/>
    <p:sldId id="376" r:id="rId13"/>
    <p:sldId id="375" r:id="rId14"/>
    <p:sldId id="374" r:id="rId15"/>
    <p:sldId id="358" r:id="rId16"/>
  </p:sldIdLst>
  <p:sldSz cx="9144000" cy="6858000" type="screen4x3"/>
  <p:notesSz cx="7315200" cy="9601200"/>
  <p:defaultTextStyle>
    <a:defPPr>
      <a:defRPr lang="nl-NL"/>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Formsma" initials="AF" lastIdx="3" clrIdx="0">
    <p:extLst>
      <p:ext uri="{19B8F6BF-5375-455C-9EA6-DF929625EA0E}">
        <p15:presenceInfo xmlns:p15="http://schemas.microsoft.com/office/powerpoint/2012/main" userId="Alexander Formsma" providerId="None"/>
      </p:ext>
    </p:extLst>
  </p:cmAuthor>
  <p:cmAuthor id="2" name="Piet Broekharst" initials="PB" lastIdx="4" clrIdx="1">
    <p:extLst>
      <p:ext uri="{19B8F6BF-5375-455C-9EA6-DF929625EA0E}">
        <p15:presenceInfo xmlns:p15="http://schemas.microsoft.com/office/powerpoint/2012/main" userId="Piet Broekhar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952A"/>
    <a:srgbClr val="D9D400"/>
    <a:srgbClr val="F1F1B3"/>
    <a:srgbClr val="953735"/>
    <a:srgbClr val="FFFFFF"/>
    <a:srgbClr val="9B4240"/>
    <a:srgbClr val="C38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73028" autoAdjust="0"/>
  </p:normalViewPr>
  <p:slideViewPr>
    <p:cSldViewPr snapToGrid="0" snapToObjects="1">
      <p:cViewPr varScale="1">
        <p:scale>
          <a:sx n="126" d="100"/>
          <a:sy n="126" d="100"/>
        </p:scale>
        <p:origin x="1362"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5" d="100"/>
          <a:sy n="75" d="100"/>
        </p:scale>
        <p:origin x="3306"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van der Valk" userId="8daccc0c2e1c344c" providerId="LiveId" clId="{4A5BF6E6-861F-49C5-AB0F-AAD03DE600EC}"/>
    <pc:docChg chg="modSld">
      <pc:chgData name="Rob van der Valk" userId="8daccc0c2e1c344c" providerId="LiveId" clId="{4A5BF6E6-861F-49C5-AB0F-AAD03DE600EC}" dt="2019-10-11T11:53:11.175" v="0" actId="6549"/>
      <pc:docMkLst>
        <pc:docMk/>
      </pc:docMkLst>
      <pc:sldChg chg="modSp">
        <pc:chgData name="Rob van der Valk" userId="8daccc0c2e1c344c" providerId="LiveId" clId="{4A5BF6E6-861F-49C5-AB0F-AAD03DE600EC}" dt="2019-10-11T11:53:11.175" v="0" actId="6549"/>
        <pc:sldMkLst>
          <pc:docMk/>
          <pc:sldMk cId="0" sldId="275"/>
        </pc:sldMkLst>
        <pc:spChg chg="mod">
          <ac:chgData name="Rob van der Valk" userId="8daccc0c2e1c344c" providerId="LiveId" clId="{4A5BF6E6-861F-49C5-AB0F-AAD03DE600EC}" dt="2019-10-11T11:53:11.175" v="0" actId="6549"/>
          <ac:spMkLst>
            <pc:docMk/>
            <pc:sldMk cId="0" sldId="275"/>
            <ac:spMk id="174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A5DAAFE9-C48C-4CD9-9A3C-1667722A257A}" type="datetimeFigureOut">
              <a:rPr lang="nl-NL" smtClean="0"/>
              <a:t>3-6-2021</a:t>
            </a:fld>
            <a:endParaRPr lang="nl-NL"/>
          </a:p>
        </p:txBody>
      </p:sp>
      <p:sp>
        <p:nvSpPr>
          <p:cNvPr id="4" name="Tijdelijke aanduiding voor dia-afbeelding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2EDAD1AA-683C-4D15-BD8B-904FFBA50DE1}" type="slidenum">
              <a:rPr lang="nl-NL" smtClean="0"/>
              <a:t>‹nr.›</a:t>
            </a:fld>
            <a:endParaRPr lang="nl-NL"/>
          </a:p>
        </p:txBody>
      </p:sp>
    </p:spTree>
    <p:extLst>
      <p:ext uri="{BB962C8B-B14F-4D97-AF65-F5344CB8AC3E}">
        <p14:creationId xmlns:p14="http://schemas.microsoft.com/office/powerpoint/2010/main" val="230195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nl-NL" altLang="nl-NL" dirty="0"/>
          </a:p>
        </p:txBody>
      </p:sp>
      <p:sp>
        <p:nvSpPr>
          <p:cNvPr id="122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C9AE24-68EE-45B8-B084-FC9DC019F943}" type="slidenum">
              <a:rPr lang="nl-NL" altLang="nl-NL" smtClean="0"/>
              <a:pPr>
                <a:spcBef>
                  <a:spcPct val="0"/>
                </a:spcBef>
              </a:pPr>
              <a:t>1</a:t>
            </a:fld>
            <a:endParaRPr lang="nl-NL" altLang="nl-NL"/>
          </a:p>
        </p:txBody>
      </p:sp>
    </p:spTree>
    <p:extLst>
      <p:ext uri="{BB962C8B-B14F-4D97-AF65-F5344CB8AC3E}">
        <p14:creationId xmlns:p14="http://schemas.microsoft.com/office/powerpoint/2010/main" val="1434164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r>
              <a:rPr lang="nl-NL" sz="1400" dirty="0">
                <a:latin typeface="Gill Sans"/>
              </a:rPr>
              <a:t>Klimaatakkoord afspraken zijn gebaseerd op de visie ‘</a:t>
            </a:r>
            <a:r>
              <a:rPr lang="nl-NL" sz="1400" dirty="0" err="1">
                <a:latin typeface="Gill Sans"/>
              </a:rPr>
              <a:t>Klimaatneutrale</a:t>
            </a:r>
            <a:r>
              <a:rPr lang="nl-NL" sz="1400" dirty="0">
                <a:latin typeface="Gill Sans"/>
              </a:rPr>
              <a:t> glastuinbouw’ van Glastuinbouw Nederland.</a:t>
            </a:r>
          </a:p>
          <a:p>
            <a:endParaRPr lang="nl-NL" sz="1400" dirty="0">
              <a:latin typeface="Gill Sans"/>
            </a:endParaRPr>
          </a:p>
          <a:p>
            <a:r>
              <a:rPr lang="nl-NL" sz="1400" dirty="0">
                <a:latin typeface="Gill Sans"/>
              </a:rPr>
              <a:t>Klimaatakkoord is nog niet af. In december ‘ontwerp’. Is nu met name aan de politiek. Welke ambitie, kostenverdeling, stimuleren versus bestraffen. </a:t>
            </a:r>
          </a:p>
          <a:p>
            <a:r>
              <a:rPr lang="nl-NL" sz="1400" dirty="0">
                <a:latin typeface="Gill Sans"/>
              </a:rPr>
              <a:t/>
            </a:r>
            <a:br>
              <a:rPr lang="nl-NL" sz="1400" dirty="0">
                <a:latin typeface="Gill Sans"/>
              </a:rPr>
            </a:br>
            <a:r>
              <a:rPr lang="nl-NL" sz="1400" dirty="0">
                <a:latin typeface="Gill Sans"/>
              </a:rPr>
              <a:t>Klimaatakkoord staat daardoor bol van procesafspraken, rekening houdend met de politieke discussie.</a:t>
            </a:r>
          </a:p>
          <a:p>
            <a:pPr>
              <a:lnSpc>
                <a:spcPct val="150000"/>
              </a:lnSpc>
              <a:defRPr/>
            </a:pPr>
            <a:endParaRPr lang="nl-NL" sz="1200"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10</a:t>
            </a:fld>
            <a:endParaRPr lang="nl-NL" altLang="nl-NL"/>
          </a:p>
        </p:txBody>
      </p:sp>
    </p:spTree>
    <p:extLst>
      <p:ext uri="{BB962C8B-B14F-4D97-AF65-F5344CB8AC3E}">
        <p14:creationId xmlns:p14="http://schemas.microsoft.com/office/powerpoint/2010/main" val="327250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r>
              <a:rPr lang="nl-NL" sz="1400" dirty="0">
                <a:latin typeface="Gill Sans"/>
              </a:rPr>
              <a:t>Klimaatakkoord afspraken zijn gebaseerd op de visie ‘</a:t>
            </a:r>
            <a:r>
              <a:rPr lang="nl-NL" sz="1400" dirty="0" err="1">
                <a:latin typeface="Gill Sans"/>
              </a:rPr>
              <a:t>Klimaatneutrale</a:t>
            </a:r>
            <a:r>
              <a:rPr lang="nl-NL" sz="1400" dirty="0">
                <a:latin typeface="Gill Sans"/>
              </a:rPr>
              <a:t> glastuinbouw’ van Glastuinbouw Nederland.</a:t>
            </a:r>
          </a:p>
          <a:p>
            <a:endParaRPr lang="nl-NL" sz="1400" dirty="0">
              <a:latin typeface="Gill Sans"/>
            </a:endParaRPr>
          </a:p>
          <a:p>
            <a:r>
              <a:rPr lang="nl-NL" sz="1400" dirty="0">
                <a:latin typeface="Gill Sans"/>
              </a:rPr>
              <a:t>Klimaatakkoord is nog niet af. In december ‘ontwerp’. Is nu met name aan de politiek. Welke ambitie, kostenverdeling, stimuleren versus bestraffen. </a:t>
            </a:r>
          </a:p>
          <a:p>
            <a:r>
              <a:rPr lang="nl-NL" sz="1400" dirty="0">
                <a:latin typeface="Gill Sans"/>
              </a:rPr>
              <a:t/>
            </a:r>
            <a:br>
              <a:rPr lang="nl-NL" sz="1400" dirty="0">
                <a:latin typeface="Gill Sans"/>
              </a:rPr>
            </a:br>
            <a:r>
              <a:rPr lang="nl-NL" sz="1400" dirty="0">
                <a:latin typeface="Gill Sans"/>
              </a:rPr>
              <a:t>Klimaatakkoord staat daardoor bol van procesafspraken, rekening houdend met de politieke discussie.</a:t>
            </a:r>
          </a:p>
          <a:p>
            <a:pPr>
              <a:lnSpc>
                <a:spcPct val="150000"/>
              </a:lnSpc>
              <a:defRPr/>
            </a:pPr>
            <a:endParaRPr lang="nl-NL" sz="1200"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11</a:t>
            </a:fld>
            <a:endParaRPr lang="nl-NL" altLang="nl-NL"/>
          </a:p>
        </p:txBody>
      </p:sp>
    </p:spTree>
    <p:extLst>
      <p:ext uri="{BB962C8B-B14F-4D97-AF65-F5344CB8AC3E}">
        <p14:creationId xmlns:p14="http://schemas.microsoft.com/office/powerpoint/2010/main" val="425708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r>
              <a:rPr lang="nl-NL" sz="1400" dirty="0">
                <a:latin typeface="Gill Sans"/>
              </a:rPr>
              <a:t>Klimaatakkoord afspraken zijn gebaseerd op de visie ‘</a:t>
            </a:r>
            <a:r>
              <a:rPr lang="nl-NL" sz="1400" dirty="0" err="1">
                <a:latin typeface="Gill Sans"/>
              </a:rPr>
              <a:t>Klimaatneutrale</a:t>
            </a:r>
            <a:r>
              <a:rPr lang="nl-NL" sz="1400" dirty="0">
                <a:latin typeface="Gill Sans"/>
              </a:rPr>
              <a:t> glastuinbouw’ van Glastuinbouw Nederland.</a:t>
            </a:r>
          </a:p>
          <a:p>
            <a:endParaRPr lang="nl-NL" sz="1400" dirty="0">
              <a:latin typeface="Gill Sans"/>
            </a:endParaRPr>
          </a:p>
          <a:p>
            <a:r>
              <a:rPr lang="nl-NL" sz="1400" dirty="0">
                <a:latin typeface="Gill Sans"/>
              </a:rPr>
              <a:t>Klimaatakkoord is nog niet af. In december ‘ontwerp’. Is nu met name aan de politiek. Welke ambitie, kostenverdeling, stimuleren versus bestraffen. </a:t>
            </a:r>
          </a:p>
          <a:p>
            <a:r>
              <a:rPr lang="nl-NL" sz="1400" dirty="0">
                <a:latin typeface="Gill Sans"/>
              </a:rPr>
              <a:t/>
            </a:r>
            <a:br>
              <a:rPr lang="nl-NL" sz="1400" dirty="0">
                <a:latin typeface="Gill Sans"/>
              </a:rPr>
            </a:br>
            <a:r>
              <a:rPr lang="nl-NL" sz="1400" dirty="0">
                <a:latin typeface="Gill Sans"/>
              </a:rPr>
              <a:t>Klimaatakkoord staat daardoor bol van procesafspraken, rekening houdend met de politieke discussie.</a:t>
            </a:r>
          </a:p>
          <a:p>
            <a:pPr>
              <a:lnSpc>
                <a:spcPct val="150000"/>
              </a:lnSpc>
              <a:defRPr/>
            </a:pPr>
            <a:endParaRPr lang="nl-NL" sz="1200"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12</a:t>
            </a:fld>
            <a:endParaRPr lang="nl-NL" altLang="nl-NL"/>
          </a:p>
        </p:txBody>
      </p:sp>
    </p:spTree>
    <p:extLst>
      <p:ext uri="{BB962C8B-B14F-4D97-AF65-F5344CB8AC3E}">
        <p14:creationId xmlns:p14="http://schemas.microsoft.com/office/powerpoint/2010/main" val="336743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r>
              <a:rPr lang="nl-NL" sz="1400" dirty="0">
                <a:latin typeface="Gill Sans"/>
              </a:rPr>
              <a:t>Klimaatakkoord afspraken zijn gebaseerd op de visie ‘</a:t>
            </a:r>
            <a:r>
              <a:rPr lang="nl-NL" sz="1400" dirty="0" err="1">
                <a:latin typeface="Gill Sans"/>
              </a:rPr>
              <a:t>Klimaatneutrale</a:t>
            </a:r>
            <a:r>
              <a:rPr lang="nl-NL" sz="1400" dirty="0">
                <a:latin typeface="Gill Sans"/>
              </a:rPr>
              <a:t> glastuinbouw’ van Glastuinbouw Nederland.</a:t>
            </a:r>
          </a:p>
          <a:p>
            <a:endParaRPr lang="nl-NL" sz="1400" dirty="0">
              <a:latin typeface="Gill Sans"/>
            </a:endParaRPr>
          </a:p>
          <a:p>
            <a:r>
              <a:rPr lang="nl-NL" sz="1400" dirty="0">
                <a:latin typeface="Gill Sans"/>
              </a:rPr>
              <a:t>Klimaatakkoord is nog niet af. In december ‘ontwerp’. Is nu met name aan de politiek. Welke ambitie, kostenverdeling, stimuleren versus bestraffen. </a:t>
            </a:r>
          </a:p>
          <a:p>
            <a:r>
              <a:rPr lang="nl-NL" sz="1400" dirty="0">
                <a:latin typeface="Gill Sans"/>
              </a:rPr>
              <a:t/>
            </a:r>
            <a:br>
              <a:rPr lang="nl-NL" sz="1400" dirty="0">
                <a:latin typeface="Gill Sans"/>
              </a:rPr>
            </a:br>
            <a:r>
              <a:rPr lang="nl-NL" sz="1400" dirty="0">
                <a:latin typeface="Gill Sans"/>
              </a:rPr>
              <a:t>Klimaatakkoord staat daardoor bol van procesafspraken, rekening houdend met de politieke discussie.</a:t>
            </a:r>
          </a:p>
          <a:p>
            <a:pPr>
              <a:lnSpc>
                <a:spcPct val="150000"/>
              </a:lnSpc>
              <a:defRPr/>
            </a:pPr>
            <a:endParaRPr lang="nl-NL" sz="1200"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13</a:t>
            </a:fld>
            <a:endParaRPr lang="nl-NL" altLang="nl-NL"/>
          </a:p>
        </p:txBody>
      </p:sp>
    </p:spTree>
    <p:extLst>
      <p:ext uri="{BB962C8B-B14F-4D97-AF65-F5344CB8AC3E}">
        <p14:creationId xmlns:p14="http://schemas.microsoft.com/office/powerpoint/2010/main" val="2784903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r>
              <a:rPr lang="nl-NL" sz="1400" dirty="0">
                <a:latin typeface="Gill Sans"/>
              </a:rPr>
              <a:t>Klimaatakkoord afspraken zijn gebaseerd op de visie ‘</a:t>
            </a:r>
            <a:r>
              <a:rPr lang="nl-NL" sz="1400" dirty="0" err="1">
                <a:latin typeface="Gill Sans"/>
              </a:rPr>
              <a:t>Klimaatneutrale</a:t>
            </a:r>
            <a:r>
              <a:rPr lang="nl-NL" sz="1400" dirty="0">
                <a:latin typeface="Gill Sans"/>
              </a:rPr>
              <a:t> glastuinbouw’ van Glastuinbouw Nederland.</a:t>
            </a:r>
          </a:p>
          <a:p>
            <a:endParaRPr lang="nl-NL" sz="1400" dirty="0">
              <a:latin typeface="Gill Sans"/>
            </a:endParaRPr>
          </a:p>
          <a:p>
            <a:r>
              <a:rPr lang="nl-NL" sz="1400" dirty="0">
                <a:latin typeface="Gill Sans"/>
              </a:rPr>
              <a:t>Klimaatakkoord is nog niet af. In december ‘ontwerp’. Is nu met name aan de politiek. Welke ambitie, kostenverdeling, stimuleren versus bestraffen. </a:t>
            </a:r>
          </a:p>
          <a:p>
            <a:r>
              <a:rPr lang="nl-NL" sz="1400" dirty="0">
                <a:latin typeface="Gill Sans"/>
              </a:rPr>
              <a:t/>
            </a:r>
            <a:br>
              <a:rPr lang="nl-NL" sz="1400" dirty="0">
                <a:latin typeface="Gill Sans"/>
              </a:rPr>
            </a:br>
            <a:r>
              <a:rPr lang="nl-NL" sz="1400" dirty="0">
                <a:latin typeface="Gill Sans"/>
              </a:rPr>
              <a:t>Klimaatakkoord staat daardoor bol van procesafspraken, rekening houdend met de politieke discussie.</a:t>
            </a:r>
          </a:p>
          <a:p>
            <a:pPr>
              <a:lnSpc>
                <a:spcPct val="150000"/>
              </a:lnSpc>
              <a:defRPr/>
            </a:pPr>
            <a:endParaRPr lang="nl-NL" sz="1200"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14</a:t>
            </a:fld>
            <a:endParaRPr lang="nl-NL" altLang="nl-NL"/>
          </a:p>
        </p:txBody>
      </p:sp>
    </p:spTree>
    <p:extLst>
      <p:ext uri="{BB962C8B-B14F-4D97-AF65-F5344CB8AC3E}">
        <p14:creationId xmlns:p14="http://schemas.microsoft.com/office/powerpoint/2010/main" val="241883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r>
              <a:rPr lang="nl-NL" sz="1400" dirty="0">
                <a:latin typeface="Gill Sans"/>
              </a:rPr>
              <a:t>Klimaatakkoord afspraken zijn gebaseerd op de visie ‘</a:t>
            </a:r>
            <a:r>
              <a:rPr lang="nl-NL" sz="1400" dirty="0" err="1">
                <a:latin typeface="Gill Sans"/>
              </a:rPr>
              <a:t>Klimaatneutrale</a:t>
            </a:r>
            <a:r>
              <a:rPr lang="nl-NL" sz="1400" dirty="0">
                <a:latin typeface="Gill Sans"/>
              </a:rPr>
              <a:t> glastuinbouw’ van Glastuinbouw Nederland.</a:t>
            </a:r>
          </a:p>
          <a:p>
            <a:endParaRPr lang="nl-NL" sz="1400" dirty="0">
              <a:latin typeface="Gill Sans"/>
            </a:endParaRPr>
          </a:p>
          <a:p>
            <a:r>
              <a:rPr lang="nl-NL" sz="1400" dirty="0">
                <a:latin typeface="Gill Sans"/>
              </a:rPr>
              <a:t>Klimaatakkoord is nog niet af. In december ‘ontwerp’. Is nu met name aan de politiek. Welke ambitie, kostenverdeling, stimuleren versus bestraffen. </a:t>
            </a:r>
          </a:p>
          <a:p>
            <a:r>
              <a:rPr lang="nl-NL" sz="1400" dirty="0">
                <a:latin typeface="Gill Sans"/>
              </a:rPr>
              <a:t/>
            </a:r>
            <a:br>
              <a:rPr lang="nl-NL" sz="1400" dirty="0">
                <a:latin typeface="Gill Sans"/>
              </a:rPr>
            </a:br>
            <a:r>
              <a:rPr lang="nl-NL" sz="1400" dirty="0">
                <a:latin typeface="Gill Sans"/>
              </a:rPr>
              <a:t>Klimaatakkoord staat daardoor bol van procesafspraken, rekening houdend met de politieke discussie.</a:t>
            </a:r>
          </a:p>
          <a:p>
            <a:pPr>
              <a:lnSpc>
                <a:spcPct val="150000"/>
              </a:lnSpc>
              <a:defRPr/>
            </a:pPr>
            <a:endParaRPr lang="nl-NL" sz="1200"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2</a:t>
            </a:fld>
            <a:endParaRPr lang="nl-NL" altLang="nl-NL"/>
          </a:p>
        </p:txBody>
      </p:sp>
    </p:spTree>
    <p:extLst>
      <p:ext uri="{BB962C8B-B14F-4D97-AF65-F5344CB8AC3E}">
        <p14:creationId xmlns:p14="http://schemas.microsoft.com/office/powerpoint/2010/main" val="67007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sz="1200" b="1" i="1" kern="1200" dirty="0" smtClean="0">
                <a:solidFill>
                  <a:schemeClr val="tx1"/>
                </a:solidFill>
                <a:effectLst/>
                <a:latin typeface="+mn-lt"/>
                <a:ea typeface="+mn-ea"/>
                <a:cs typeface="+mn-cs"/>
              </a:rPr>
              <a:t>LTO Glaskracht Nederland</a:t>
            </a:r>
            <a:r>
              <a:rPr lang="de-DE" sz="1200" b="1" kern="1200" dirty="0" smtClean="0">
                <a:solidFill>
                  <a:schemeClr val="tx1"/>
                </a:solidFill>
                <a:effectLst/>
                <a:latin typeface="+mn-lt"/>
                <a:ea typeface="+mn-ea"/>
                <a:cs typeface="+mn-cs"/>
              </a:rPr>
              <a:t>: Morgen wächst heute</a:t>
            </a:r>
            <a:endParaRPr lang="nl-NL"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Unter dem Namen </a:t>
            </a:r>
            <a:r>
              <a:rPr lang="de-DE" sz="1200" i="1" kern="1200" dirty="0" smtClean="0">
                <a:solidFill>
                  <a:schemeClr val="tx1"/>
                </a:solidFill>
                <a:effectLst/>
                <a:latin typeface="+mn-lt"/>
                <a:ea typeface="+mn-ea"/>
                <a:cs typeface="+mn-cs"/>
              </a:rPr>
              <a:t>LTO Glaskracht Nederland</a:t>
            </a:r>
            <a:r>
              <a:rPr lang="de-DE" sz="1200" kern="1200" dirty="0" smtClean="0">
                <a:solidFill>
                  <a:schemeClr val="tx1"/>
                </a:solidFill>
                <a:effectLst/>
                <a:latin typeface="+mn-lt"/>
                <a:ea typeface="+mn-ea"/>
                <a:cs typeface="+mn-cs"/>
              </a:rPr>
              <a:t> arbeiten </a:t>
            </a:r>
            <a:r>
              <a:rPr lang="de-DE" sz="1200" i="1" kern="1200" dirty="0" smtClean="0">
                <a:solidFill>
                  <a:schemeClr val="tx1"/>
                </a:solidFill>
                <a:effectLst/>
                <a:latin typeface="+mn-lt"/>
                <a:ea typeface="+mn-ea"/>
                <a:cs typeface="+mn-cs"/>
              </a:rPr>
              <a:t>LTO </a:t>
            </a:r>
            <a:r>
              <a:rPr lang="de-DE" sz="1200" i="1" kern="1200" dirty="0" err="1" smtClean="0">
                <a:solidFill>
                  <a:schemeClr val="tx1"/>
                </a:solidFill>
                <a:effectLst/>
                <a:latin typeface="+mn-lt"/>
                <a:ea typeface="+mn-ea"/>
                <a:cs typeface="+mn-cs"/>
              </a:rPr>
              <a:t>Noord</a:t>
            </a:r>
            <a:r>
              <a:rPr lang="de-DE" sz="1200" i="1" kern="1200" dirty="0" smtClean="0">
                <a:solidFill>
                  <a:schemeClr val="tx1"/>
                </a:solidFill>
                <a:effectLst/>
                <a:latin typeface="+mn-lt"/>
                <a:ea typeface="+mn-ea"/>
                <a:cs typeface="+mn-cs"/>
              </a:rPr>
              <a:t> Glaskracht, ZLTO</a:t>
            </a:r>
            <a:r>
              <a:rPr lang="de-DE" sz="1200" kern="1200" dirty="0" smtClean="0">
                <a:solidFill>
                  <a:schemeClr val="tx1"/>
                </a:solidFill>
                <a:effectLst/>
                <a:latin typeface="+mn-lt"/>
                <a:ea typeface="+mn-ea"/>
                <a:cs typeface="+mn-cs"/>
              </a:rPr>
              <a:t> und </a:t>
            </a:r>
            <a:r>
              <a:rPr lang="de-DE" sz="1200" i="1" kern="1200" dirty="0" smtClean="0">
                <a:solidFill>
                  <a:schemeClr val="tx1"/>
                </a:solidFill>
                <a:effectLst/>
                <a:latin typeface="+mn-lt"/>
                <a:ea typeface="+mn-ea"/>
                <a:cs typeface="+mn-cs"/>
              </a:rPr>
              <a:t>LLTB</a:t>
            </a:r>
            <a:r>
              <a:rPr lang="de-DE" sz="1200" kern="1200" dirty="0" smtClean="0">
                <a:solidFill>
                  <a:schemeClr val="tx1"/>
                </a:solidFill>
                <a:effectLst/>
                <a:latin typeface="+mn-lt"/>
                <a:ea typeface="+mn-ea"/>
                <a:cs typeface="+mn-cs"/>
              </a:rPr>
              <a:t> gemeinsam an nationalen Aktivitäten auf dem Gebiet der </a:t>
            </a:r>
            <a:r>
              <a:rPr lang="de-DE" sz="1200" kern="1200" dirty="0" err="1" smtClean="0">
                <a:solidFill>
                  <a:schemeClr val="tx1"/>
                </a:solidFill>
                <a:effectLst/>
                <a:latin typeface="+mn-lt"/>
                <a:ea typeface="+mn-ea"/>
                <a:cs typeface="+mn-cs"/>
              </a:rPr>
              <a:t>sektorspezifischen</a:t>
            </a:r>
            <a:r>
              <a:rPr lang="de-DE" sz="1200" kern="1200" dirty="0" smtClean="0">
                <a:solidFill>
                  <a:schemeClr val="tx1"/>
                </a:solidFill>
                <a:effectLst/>
                <a:latin typeface="+mn-lt"/>
                <a:ea typeface="+mn-ea"/>
                <a:cs typeface="+mn-cs"/>
              </a:rPr>
              <a:t> Politikgestaltung, der Innovation und dem Wissensaustausch zugunsten des Unternehmernetzwerks. Gemeinsam repräsentieren wir 70% des gesamten Treibhausmarktes und ergänzen wir die nationalen Aktivitäten auf dem Gebiet von Arbeit, Energie, Pflanzengesundheit und Wasser &amp; Umgebung.</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de-DE" sz="1200" b="1" kern="1200" cap="all" dirty="0" smtClean="0">
                <a:solidFill>
                  <a:schemeClr val="tx1"/>
                </a:solidFill>
                <a:effectLst/>
                <a:latin typeface="+mn-lt"/>
                <a:ea typeface="+mn-ea"/>
                <a:cs typeface="+mn-cs"/>
              </a:rPr>
              <a:t>Politikgestaltung</a:t>
            </a:r>
            <a:endParaRPr lang="nl-NL" sz="1200" b="1" kern="1200" cap="all"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In unserer aktiven Lobby für den Bereich </a:t>
            </a:r>
            <a:r>
              <a:rPr lang="ar-SA" sz="1200"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Behörden, Politik und gesellschaftliche Organisationen" beeinflussen wir Entscheidungsträger auf effektive Art und Weise, sodass unsere Mitglieder das Unternehmerdasein optimal ausüben können. Wir arbeiten an Beziehungen und daran Türen zu öffnen, die anderen verschlossen bleiben.</a:t>
            </a:r>
            <a:endParaRPr lang="nl-NL"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de-DE" sz="1200" b="1" kern="1200" cap="all" dirty="0" smtClean="0">
                <a:solidFill>
                  <a:schemeClr val="tx1"/>
                </a:solidFill>
                <a:effectLst/>
                <a:latin typeface="+mn-lt"/>
                <a:ea typeface="+mn-ea"/>
                <a:cs typeface="+mn-cs"/>
              </a:rPr>
              <a:t>Innovation</a:t>
            </a:r>
            <a:endParaRPr lang="nl-NL" sz="1200" b="1" kern="1200" cap="all"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Wir stimulieren die Professionalisierung und Erneuerung von Treibhausbetrieben mit Hilfe der Innovationsprogramme „</a:t>
            </a:r>
            <a:r>
              <a:rPr lang="de-DE" sz="1200" kern="1200" dirty="0" err="1" smtClean="0">
                <a:solidFill>
                  <a:schemeClr val="tx1"/>
                </a:solidFill>
                <a:effectLst/>
                <a:latin typeface="+mn-lt"/>
                <a:ea typeface="+mn-ea"/>
                <a:cs typeface="+mn-cs"/>
              </a:rPr>
              <a:t>Kas</a:t>
            </a:r>
            <a:r>
              <a:rPr lang="de-DE" sz="1200" kern="1200" dirty="0" smtClean="0">
                <a:solidFill>
                  <a:schemeClr val="tx1"/>
                </a:solidFill>
                <a:effectLst/>
                <a:latin typeface="+mn-lt"/>
                <a:ea typeface="+mn-ea"/>
                <a:cs typeface="+mn-cs"/>
              </a:rPr>
              <a:t> als </a:t>
            </a:r>
            <a:r>
              <a:rPr lang="de-DE" sz="1200" kern="1200" dirty="0" err="1" smtClean="0">
                <a:solidFill>
                  <a:schemeClr val="tx1"/>
                </a:solidFill>
                <a:effectLst/>
                <a:latin typeface="+mn-lt"/>
                <a:ea typeface="+mn-ea"/>
                <a:cs typeface="+mn-cs"/>
              </a:rPr>
              <a:t>Energiebron</a:t>
            </a:r>
            <a:r>
              <a:rPr lang="de-DE"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(dt.: </a:t>
            </a:r>
            <a:r>
              <a:rPr lang="de-DE" sz="1200" kern="1200" dirty="0" smtClean="0">
                <a:solidFill>
                  <a:schemeClr val="tx1"/>
                </a:solidFill>
                <a:effectLst/>
                <a:latin typeface="+mn-lt"/>
                <a:ea typeface="+mn-ea"/>
                <a:cs typeface="+mn-cs"/>
              </a:rPr>
              <a:t>Das Treibhaus als Energiequelle), </a:t>
            </a:r>
            <a:r>
              <a:rPr lang="ar-SA"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Glastuinbouw</a:t>
            </a:r>
            <a:r>
              <a:rPr lang="de-DE" sz="1200" kern="1200" dirty="0" smtClean="0">
                <a:solidFill>
                  <a:schemeClr val="tx1"/>
                </a:solidFill>
                <a:effectLst/>
                <a:latin typeface="+mn-lt"/>
                <a:ea typeface="+mn-ea"/>
                <a:cs typeface="+mn-cs"/>
              </a:rPr>
              <a:t> Waterproof" (</a:t>
            </a:r>
            <a:r>
              <a:rPr lang="de-DE" sz="1200" kern="1200" dirty="0" err="1" smtClean="0">
                <a:solidFill>
                  <a:schemeClr val="tx1"/>
                </a:solidFill>
                <a:effectLst/>
                <a:latin typeface="+mn-lt"/>
                <a:ea typeface="+mn-ea"/>
                <a:cs typeface="+mn-cs"/>
              </a:rPr>
              <a:t>dt</a:t>
            </a:r>
            <a:r>
              <a:rPr lang="de-DE" sz="1200" kern="1200" dirty="0" smtClean="0">
                <a:solidFill>
                  <a:schemeClr val="tx1"/>
                </a:solidFill>
                <a:effectLst/>
                <a:latin typeface="+mn-lt"/>
                <a:ea typeface="+mn-ea"/>
                <a:cs typeface="+mn-cs"/>
              </a:rPr>
              <a:t>.:Treibhausanbau Waterproof) und </a:t>
            </a:r>
            <a:r>
              <a:rPr lang="ar-SA"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Het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Nieuwe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Doen</a:t>
            </a:r>
            <a:r>
              <a:rPr lang="de-DE" sz="1200" kern="1200" dirty="0" smtClean="0">
                <a:solidFill>
                  <a:schemeClr val="tx1"/>
                </a:solidFill>
                <a:effectLst/>
                <a:latin typeface="+mn-lt"/>
                <a:ea typeface="+mn-ea"/>
                <a:cs typeface="+mn-cs"/>
              </a:rPr>
              <a:t> in </a:t>
            </a:r>
            <a:r>
              <a:rPr lang="de-DE" sz="1200" kern="1200" dirty="0" err="1" smtClean="0">
                <a:solidFill>
                  <a:schemeClr val="tx1"/>
                </a:solidFill>
                <a:effectLst/>
                <a:latin typeface="+mn-lt"/>
                <a:ea typeface="+mn-ea"/>
                <a:cs typeface="+mn-cs"/>
              </a:rPr>
              <a:t>Plantgezondheid</a:t>
            </a:r>
            <a:r>
              <a:rPr lang="de-DE" sz="1200" kern="1200" dirty="0" smtClean="0">
                <a:solidFill>
                  <a:schemeClr val="tx1"/>
                </a:solidFill>
                <a:effectLst/>
                <a:latin typeface="+mn-lt"/>
                <a:ea typeface="+mn-ea"/>
                <a:cs typeface="+mn-cs"/>
              </a:rPr>
              <a:t>“ (dt.: Das Neue Handeln in der Pflanzengesundheit). Dadurch bieten wir unseren Mitgliedern einen unabhängigen Einblick in die aktuellen relevanten Entwicklungen, die </a:t>
            </a:r>
            <a:r>
              <a:rPr lang="de-DE" sz="1200" kern="1200" dirty="0" err="1" smtClean="0">
                <a:solidFill>
                  <a:schemeClr val="tx1"/>
                </a:solidFill>
                <a:effectLst/>
                <a:latin typeface="+mn-lt"/>
                <a:ea typeface="+mn-ea"/>
                <a:cs typeface="+mn-cs"/>
              </a:rPr>
              <a:t>branchenin</a:t>
            </a:r>
            <a:r>
              <a:rPr lang="de-DE" sz="1200" kern="1200" dirty="0" smtClean="0">
                <a:solidFill>
                  <a:schemeClr val="tx1"/>
                </a:solidFill>
                <a:effectLst/>
                <a:latin typeface="+mn-lt"/>
                <a:ea typeface="+mn-ea"/>
                <a:cs typeface="+mn-cs"/>
              </a:rPr>
              <a:t>- und -extern </a:t>
            </a:r>
            <a:r>
              <a:rPr lang="ar-SA" sz="1200"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derzeit oder künftig </a:t>
            </a:r>
            <a:r>
              <a:rPr lang="ar-SA" sz="1200"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eine Rolle spielen werden. Ab dem Jahr 2018 werden diese Programme finanzieller Unterstützung bedürfen. </a:t>
            </a:r>
            <a:endParaRPr lang="nl-NL"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Des Weiteren sind wir Projektträger der </a:t>
            </a:r>
            <a:r>
              <a:rPr lang="de-DE" sz="1200" i="1" kern="1200" dirty="0" err="1" smtClean="0">
                <a:solidFill>
                  <a:schemeClr val="tx1"/>
                </a:solidFill>
                <a:effectLst/>
                <a:latin typeface="+mn-lt"/>
                <a:ea typeface="+mn-ea"/>
                <a:cs typeface="+mn-cs"/>
              </a:rPr>
              <a:t>Stichting</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Innovatie</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Glastuinbouw</a:t>
            </a:r>
            <a:r>
              <a:rPr lang="de-DE" sz="1200" i="1" kern="1200" dirty="0" smtClean="0">
                <a:solidFill>
                  <a:schemeClr val="tx1"/>
                </a:solidFill>
                <a:effectLst/>
                <a:latin typeface="+mn-lt"/>
                <a:ea typeface="+mn-ea"/>
                <a:cs typeface="+mn-cs"/>
              </a:rPr>
              <a:t> (SIGN)</a:t>
            </a:r>
            <a:r>
              <a:rPr lang="de-DE" sz="1200" kern="1200" dirty="0" smtClean="0">
                <a:solidFill>
                  <a:schemeClr val="tx1"/>
                </a:solidFill>
                <a:effectLst/>
                <a:latin typeface="+mn-lt"/>
                <a:ea typeface="+mn-ea"/>
                <a:cs typeface="+mn-cs"/>
              </a:rPr>
              <a:t>, die innerhalb des Innovationsprogramms </a:t>
            </a:r>
            <a:r>
              <a:rPr lang="de-DE" sz="1200" kern="1200" dirty="0" err="1" smtClean="0">
                <a:solidFill>
                  <a:schemeClr val="tx1"/>
                </a:solidFill>
                <a:effectLst/>
                <a:latin typeface="+mn-lt"/>
                <a:ea typeface="+mn-ea"/>
                <a:cs typeface="+mn-cs"/>
              </a:rPr>
              <a:t>Waard</a:t>
            </a:r>
            <a:r>
              <a:rPr lang="de-DE" sz="1200" kern="1200" dirty="0" smtClean="0">
                <a:solidFill>
                  <a:schemeClr val="tx1"/>
                </a:solidFill>
                <a:effectLst/>
                <a:latin typeface="+mn-lt"/>
                <a:ea typeface="+mn-ea"/>
                <a:cs typeface="+mn-cs"/>
              </a:rPr>
              <a:t>&amp; </a:t>
            </a:r>
            <a:r>
              <a:rPr lang="de-DE" sz="1200" kern="1200" dirty="0" err="1" smtClean="0">
                <a:solidFill>
                  <a:schemeClr val="tx1"/>
                </a:solidFill>
                <a:effectLst/>
                <a:latin typeface="+mn-lt"/>
                <a:ea typeface="+mn-ea"/>
                <a:cs typeface="+mn-cs"/>
              </a:rPr>
              <a:t>vol</a:t>
            </a:r>
            <a:r>
              <a:rPr lang="de-DE" sz="1200" kern="1200" dirty="0" smtClean="0">
                <a:solidFill>
                  <a:schemeClr val="tx1"/>
                </a:solidFill>
                <a:effectLst/>
                <a:latin typeface="+mn-lt"/>
                <a:ea typeface="+mn-ea"/>
                <a:cs typeface="+mn-cs"/>
              </a:rPr>
              <a:t> Groen an bahnbrechenden Innovationen arbeitet.</a:t>
            </a:r>
            <a:endParaRPr lang="nl-NL"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de-DE" sz="1200" b="1" kern="1200" cap="all" dirty="0" smtClean="0">
                <a:solidFill>
                  <a:schemeClr val="tx1"/>
                </a:solidFill>
                <a:effectLst/>
                <a:latin typeface="+mn-lt"/>
                <a:ea typeface="+mn-ea"/>
                <a:cs typeface="+mn-cs"/>
              </a:rPr>
              <a:t>Technik</a:t>
            </a:r>
            <a:endParaRPr lang="nl-NL" sz="1200" b="1" kern="1200" cap="all"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Wir initiieren, stimulieren und erleichtern die Entwicklung des Kollektivwissens und den Austausch zugunsten der Betriebsführung unserer Mitglieder. Das realisieren wir durch die aktive Begleitung von Anbaukommissionen und Forschung und in Zusammenarbeit mit Unternehmern, Lieferanten und Forschungsinstanzen.</a:t>
            </a:r>
            <a:endParaRPr lang="nl-NL"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de-DE" sz="1200" b="1" kern="1200" cap="all" dirty="0" smtClean="0">
                <a:solidFill>
                  <a:schemeClr val="tx1"/>
                </a:solidFill>
                <a:effectLst/>
                <a:latin typeface="+mn-lt"/>
                <a:ea typeface="+mn-ea"/>
                <a:cs typeface="+mn-cs"/>
              </a:rPr>
              <a:t>Kooperationen für Anbaukultur</a:t>
            </a:r>
            <a:endParaRPr lang="nl-NL" sz="1200" b="1" kern="1200" cap="all"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Zugunsten der weiteren Wissensentwicklung, stimuliert </a:t>
            </a:r>
            <a:r>
              <a:rPr lang="de-DE" sz="1200" i="1" kern="1200" dirty="0" smtClean="0">
                <a:solidFill>
                  <a:schemeClr val="tx1"/>
                </a:solidFill>
                <a:effectLst/>
                <a:latin typeface="+mn-lt"/>
                <a:ea typeface="+mn-ea"/>
                <a:cs typeface="+mn-cs"/>
              </a:rPr>
              <a:t>LTO Glaskracht Nederland </a:t>
            </a:r>
            <a:r>
              <a:rPr lang="de-DE" sz="1200" kern="1200" dirty="0" smtClean="0">
                <a:solidFill>
                  <a:schemeClr val="tx1"/>
                </a:solidFill>
                <a:effectLst/>
                <a:latin typeface="+mn-lt"/>
                <a:ea typeface="+mn-ea"/>
                <a:cs typeface="+mn-cs"/>
              </a:rPr>
              <a:t>die Gründung von Kooperationen für Anbaukultur. In einer solchen Kooperation, 2014 wurden 14 dieser Art gegründet, bestimmen die Mitglieder gemeinsam, welches Wissen sie entwickeln (lassen). Die anfallenden Kosten tragen die Mitglieder gemeinschaftlich. Gemeinsam mit </a:t>
            </a:r>
            <a:r>
              <a:rPr lang="de-DE" sz="1200" i="1" kern="1200" dirty="0" err="1" smtClean="0">
                <a:solidFill>
                  <a:schemeClr val="tx1"/>
                </a:solidFill>
                <a:effectLst/>
                <a:latin typeface="+mn-lt"/>
                <a:ea typeface="+mn-ea"/>
                <a:cs typeface="+mn-cs"/>
              </a:rPr>
              <a:t>Flynth</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Adviseurs</a:t>
            </a:r>
            <a:r>
              <a:rPr lang="de-DE" sz="1200" i="1" kern="1200" dirty="0" smtClean="0">
                <a:solidFill>
                  <a:schemeClr val="tx1"/>
                </a:solidFill>
                <a:effectLst/>
                <a:latin typeface="+mn-lt"/>
                <a:ea typeface="+mn-ea"/>
                <a:cs typeface="+mn-cs"/>
              </a:rPr>
              <a:t> en </a:t>
            </a:r>
            <a:r>
              <a:rPr lang="de-DE" sz="1200" i="1" kern="1200" dirty="0" err="1" smtClean="0">
                <a:solidFill>
                  <a:schemeClr val="tx1"/>
                </a:solidFill>
                <a:effectLst/>
                <a:latin typeface="+mn-lt"/>
                <a:ea typeface="+mn-ea"/>
                <a:cs typeface="+mn-cs"/>
              </a:rPr>
              <a:t>Accountants</a:t>
            </a:r>
            <a:r>
              <a:rPr lang="de-DE" sz="1200" kern="1200" dirty="0" smtClean="0">
                <a:solidFill>
                  <a:schemeClr val="tx1"/>
                </a:solidFill>
                <a:effectLst/>
                <a:latin typeface="+mn-lt"/>
                <a:ea typeface="+mn-ea"/>
                <a:cs typeface="+mn-cs"/>
              </a:rPr>
              <a:t> und </a:t>
            </a:r>
            <a:r>
              <a:rPr lang="de-DE" sz="1200" i="1" kern="1200" dirty="0" smtClean="0">
                <a:solidFill>
                  <a:schemeClr val="tx1"/>
                </a:solidFill>
                <a:effectLst/>
                <a:latin typeface="+mn-lt"/>
                <a:ea typeface="+mn-ea"/>
                <a:cs typeface="+mn-cs"/>
              </a:rPr>
              <a:t>Westland Partners</a:t>
            </a:r>
            <a:r>
              <a:rPr lang="de-DE" sz="1200" kern="1200" dirty="0" smtClean="0">
                <a:solidFill>
                  <a:schemeClr val="tx1"/>
                </a:solidFill>
                <a:effectLst/>
                <a:latin typeface="+mn-lt"/>
                <a:ea typeface="+mn-ea"/>
                <a:cs typeface="+mn-cs"/>
              </a:rPr>
              <a:t> fungiert </a:t>
            </a:r>
            <a:r>
              <a:rPr lang="de-DE" sz="1200" i="1" kern="1200" dirty="0" smtClean="0">
                <a:solidFill>
                  <a:schemeClr val="tx1"/>
                </a:solidFill>
                <a:effectLst/>
                <a:latin typeface="+mn-lt"/>
                <a:ea typeface="+mn-ea"/>
                <a:cs typeface="+mn-cs"/>
              </a:rPr>
              <a:t>LTO Glaskracht Nederland</a:t>
            </a:r>
            <a:r>
              <a:rPr lang="de-DE" sz="1200" kern="1200" dirty="0" smtClean="0">
                <a:solidFill>
                  <a:schemeClr val="tx1"/>
                </a:solidFill>
                <a:effectLst/>
                <a:latin typeface="+mn-lt"/>
                <a:ea typeface="+mn-ea"/>
                <a:cs typeface="+mn-cs"/>
              </a:rPr>
              <a:t> unterstützend bei Gründung und Aufbau.</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3</a:t>
            </a:fld>
            <a:endParaRPr lang="nl-NL"/>
          </a:p>
        </p:txBody>
      </p:sp>
    </p:spTree>
    <p:extLst>
      <p:ext uri="{BB962C8B-B14F-4D97-AF65-F5344CB8AC3E}">
        <p14:creationId xmlns:p14="http://schemas.microsoft.com/office/powerpoint/2010/main" val="354992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a:lnSpc>
                <a:spcPct val="150000"/>
              </a:lnSpc>
              <a:defRPr/>
            </a:pPr>
            <a:endParaRPr lang="nl-NL"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9993" indent="-296151">
              <a:defRPr>
                <a:solidFill>
                  <a:schemeClr val="tx1"/>
                </a:solidFill>
                <a:latin typeface="Calibri" panose="020F0502020204030204" pitchFamily="34" charset="0"/>
                <a:cs typeface="Arial" panose="020B0604020202020204" pitchFamily="34" charset="0"/>
              </a:defRPr>
            </a:lvl2pPr>
            <a:lvl3pPr marL="1184605" indent="-236921">
              <a:defRPr>
                <a:solidFill>
                  <a:schemeClr val="tx1"/>
                </a:solidFill>
                <a:latin typeface="Calibri" panose="020F0502020204030204" pitchFamily="34" charset="0"/>
                <a:cs typeface="Arial" panose="020B0604020202020204" pitchFamily="34" charset="0"/>
              </a:defRPr>
            </a:lvl3pPr>
            <a:lvl4pPr marL="1658447" indent="-236921">
              <a:defRPr>
                <a:solidFill>
                  <a:schemeClr val="tx1"/>
                </a:solidFill>
                <a:latin typeface="Calibri" panose="020F0502020204030204" pitchFamily="34" charset="0"/>
                <a:cs typeface="Arial" panose="020B0604020202020204" pitchFamily="34" charset="0"/>
              </a:defRPr>
            </a:lvl4pPr>
            <a:lvl5pPr marL="2132289" indent="-236921">
              <a:defRPr>
                <a:solidFill>
                  <a:schemeClr val="tx1"/>
                </a:solidFill>
                <a:latin typeface="Calibri" panose="020F0502020204030204" pitchFamily="34" charset="0"/>
                <a:cs typeface="Arial" panose="020B0604020202020204" pitchFamily="34" charset="0"/>
              </a:defRPr>
            </a:lvl5pPr>
            <a:lvl6pPr marL="2606131"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79974"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3816"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7658"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4</a:t>
            </a:fld>
            <a:endParaRPr lang="nl-NL" altLang="nl-NL"/>
          </a:p>
        </p:txBody>
      </p:sp>
    </p:spTree>
    <p:extLst>
      <p:ext uri="{BB962C8B-B14F-4D97-AF65-F5344CB8AC3E}">
        <p14:creationId xmlns:p14="http://schemas.microsoft.com/office/powerpoint/2010/main" val="201675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 (glastuinbouw Nederland)</a:t>
            </a:r>
            <a:r>
              <a:rPr lang="nl-NL" baseline="0" dirty="0" smtClean="0"/>
              <a:t> samen met overheid,, kennisinstellingen, toeleveranciers</a:t>
            </a:r>
            <a:endParaRPr lang="nl-NL" dirty="0" smtClean="0"/>
          </a:p>
          <a:p>
            <a:r>
              <a:rPr lang="nl-NL" b="1" baseline="0" dirty="0" smtClean="0"/>
              <a:t>maar natuurlijk ook met telers</a:t>
            </a:r>
            <a:endParaRPr lang="nl-NL" b="1" dirty="0" smtClean="0"/>
          </a:p>
          <a:p>
            <a:endParaRPr lang="nl-NL" dirty="0" smtClean="0"/>
          </a:p>
          <a:p>
            <a:r>
              <a:rPr lang="nl-NL" dirty="0" smtClean="0"/>
              <a:t>Ambitie</a:t>
            </a:r>
            <a:r>
              <a:rPr lang="nl-NL" baseline="0" dirty="0" smtClean="0"/>
              <a:t> 2040 zonder fossiele energie, oftewel klimaatneutraal… als onderdeel verantwoorde glastuinbouw</a:t>
            </a:r>
            <a:endParaRPr lang="nl-NL" dirty="0" smtClean="0"/>
          </a:p>
          <a:p>
            <a:r>
              <a:rPr lang="nl-NL" dirty="0" smtClean="0"/>
              <a:t>Gaat om</a:t>
            </a:r>
            <a:r>
              <a:rPr lang="nl-NL" baseline="0" dirty="0" smtClean="0"/>
              <a:t> duurzame (ook v.w.b. gewasbescherming, water), fossielvrij een economisch rendabel.</a:t>
            </a:r>
          </a:p>
          <a:p>
            <a:endParaRPr lang="nl-NL" baseline="0" dirty="0" smtClean="0"/>
          </a:p>
          <a:p>
            <a:r>
              <a:rPr lang="nl-NL" baseline="0" dirty="0" smtClean="0"/>
              <a:t>WKK zal voorlopig ook nog echt niet verdwijnen….</a:t>
            </a:r>
          </a:p>
          <a:p>
            <a:endParaRPr lang="nl-NL" baseline="0" dirty="0" smtClean="0"/>
          </a:p>
          <a:p>
            <a:r>
              <a:rPr lang="nl-NL" baseline="0" dirty="0" smtClean="0"/>
              <a:t>Pijlers: besparen en resterende energie verduurzamen!</a:t>
            </a:r>
          </a:p>
          <a:p>
            <a:r>
              <a:rPr lang="nl-NL" baseline="0" dirty="0" smtClean="0"/>
              <a:t>Klimaatakkoord…</a:t>
            </a:r>
          </a:p>
          <a:p>
            <a:r>
              <a:rPr lang="nl-NL" baseline="0" dirty="0" smtClean="0"/>
              <a:t>Overigens zijn we als glastuinbouw al goed op weg en staan we positief in beeld.</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86AC5-5CC2-482B-8E47-A0D89C6426C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99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smtClean="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5B04D9EE-5910-48A7-8851-E9575B97C74D}" type="slidenum">
              <a:rPr lang="nl-NL" smtClean="0"/>
              <a:t>6</a:t>
            </a:fld>
            <a:endParaRPr lang="nl-NL"/>
          </a:p>
        </p:txBody>
      </p:sp>
    </p:spTree>
    <p:extLst>
      <p:ext uri="{BB962C8B-B14F-4D97-AF65-F5344CB8AC3E}">
        <p14:creationId xmlns:p14="http://schemas.microsoft.com/office/powerpoint/2010/main" val="16059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a:lnSpc>
                <a:spcPct val="150000"/>
              </a:lnSpc>
              <a:defRPr/>
            </a:pPr>
            <a:endParaRPr lang="nl-NL"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9993" indent="-296151">
              <a:defRPr>
                <a:solidFill>
                  <a:schemeClr val="tx1"/>
                </a:solidFill>
                <a:latin typeface="Calibri" panose="020F0502020204030204" pitchFamily="34" charset="0"/>
                <a:cs typeface="Arial" panose="020B0604020202020204" pitchFamily="34" charset="0"/>
              </a:defRPr>
            </a:lvl2pPr>
            <a:lvl3pPr marL="1184605" indent="-236921">
              <a:defRPr>
                <a:solidFill>
                  <a:schemeClr val="tx1"/>
                </a:solidFill>
                <a:latin typeface="Calibri" panose="020F0502020204030204" pitchFamily="34" charset="0"/>
                <a:cs typeface="Arial" panose="020B0604020202020204" pitchFamily="34" charset="0"/>
              </a:defRPr>
            </a:lvl3pPr>
            <a:lvl4pPr marL="1658447" indent="-236921">
              <a:defRPr>
                <a:solidFill>
                  <a:schemeClr val="tx1"/>
                </a:solidFill>
                <a:latin typeface="Calibri" panose="020F0502020204030204" pitchFamily="34" charset="0"/>
                <a:cs typeface="Arial" panose="020B0604020202020204" pitchFamily="34" charset="0"/>
              </a:defRPr>
            </a:lvl4pPr>
            <a:lvl5pPr marL="2132289" indent="-236921">
              <a:defRPr>
                <a:solidFill>
                  <a:schemeClr val="tx1"/>
                </a:solidFill>
                <a:latin typeface="Calibri" panose="020F0502020204030204" pitchFamily="34" charset="0"/>
                <a:cs typeface="Arial" panose="020B0604020202020204" pitchFamily="34" charset="0"/>
              </a:defRPr>
            </a:lvl5pPr>
            <a:lvl6pPr marL="2606131"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79974"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3816"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7658"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7</a:t>
            </a:fld>
            <a:endParaRPr lang="nl-NL" altLang="nl-NL"/>
          </a:p>
        </p:txBody>
      </p:sp>
    </p:spTree>
    <p:extLst>
      <p:ext uri="{BB962C8B-B14F-4D97-AF65-F5344CB8AC3E}">
        <p14:creationId xmlns:p14="http://schemas.microsoft.com/office/powerpoint/2010/main" val="395763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a:lnSpc>
                <a:spcPct val="150000"/>
              </a:lnSpc>
              <a:defRPr/>
            </a:pPr>
            <a:endParaRPr lang="nl-NL"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9993" indent="-296151">
              <a:defRPr>
                <a:solidFill>
                  <a:schemeClr val="tx1"/>
                </a:solidFill>
                <a:latin typeface="Calibri" panose="020F0502020204030204" pitchFamily="34" charset="0"/>
                <a:cs typeface="Arial" panose="020B0604020202020204" pitchFamily="34" charset="0"/>
              </a:defRPr>
            </a:lvl2pPr>
            <a:lvl3pPr marL="1184605" indent="-236921">
              <a:defRPr>
                <a:solidFill>
                  <a:schemeClr val="tx1"/>
                </a:solidFill>
                <a:latin typeface="Calibri" panose="020F0502020204030204" pitchFamily="34" charset="0"/>
                <a:cs typeface="Arial" panose="020B0604020202020204" pitchFamily="34" charset="0"/>
              </a:defRPr>
            </a:lvl3pPr>
            <a:lvl4pPr marL="1658447" indent="-236921">
              <a:defRPr>
                <a:solidFill>
                  <a:schemeClr val="tx1"/>
                </a:solidFill>
                <a:latin typeface="Calibri" panose="020F0502020204030204" pitchFamily="34" charset="0"/>
                <a:cs typeface="Arial" panose="020B0604020202020204" pitchFamily="34" charset="0"/>
              </a:defRPr>
            </a:lvl4pPr>
            <a:lvl5pPr marL="2132289" indent="-236921">
              <a:defRPr>
                <a:solidFill>
                  <a:schemeClr val="tx1"/>
                </a:solidFill>
                <a:latin typeface="Calibri" panose="020F0502020204030204" pitchFamily="34" charset="0"/>
                <a:cs typeface="Arial" panose="020B0604020202020204" pitchFamily="34" charset="0"/>
              </a:defRPr>
            </a:lvl5pPr>
            <a:lvl6pPr marL="2606131"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79974"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3816"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7658"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8</a:t>
            </a:fld>
            <a:endParaRPr lang="nl-NL" altLang="nl-NL"/>
          </a:p>
        </p:txBody>
      </p:sp>
    </p:spTree>
    <p:extLst>
      <p:ext uri="{BB962C8B-B14F-4D97-AF65-F5344CB8AC3E}">
        <p14:creationId xmlns:p14="http://schemas.microsoft.com/office/powerpoint/2010/main" val="252368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a:lnSpc>
                <a:spcPct val="150000"/>
              </a:lnSpc>
              <a:defRPr/>
            </a:pPr>
            <a:endParaRPr lang="nl-NL" dirty="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9993" indent="-296151">
              <a:defRPr>
                <a:solidFill>
                  <a:schemeClr val="tx1"/>
                </a:solidFill>
                <a:latin typeface="Calibri" panose="020F0502020204030204" pitchFamily="34" charset="0"/>
                <a:cs typeface="Arial" panose="020B0604020202020204" pitchFamily="34" charset="0"/>
              </a:defRPr>
            </a:lvl2pPr>
            <a:lvl3pPr marL="1184605" indent="-236921">
              <a:defRPr>
                <a:solidFill>
                  <a:schemeClr val="tx1"/>
                </a:solidFill>
                <a:latin typeface="Calibri" panose="020F0502020204030204" pitchFamily="34" charset="0"/>
                <a:cs typeface="Arial" panose="020B0604020202020204" pitchFamily="34" charset="0"/>
              </a:defRPr>
            </a:lvl3pPr>
            <a:lvl4pPr marL="1658447" indent="-236921">
              <a:defRPr>
                <a:solidFill>
                  <a:schemeClr val="tx1"/>
                </a:solidFill>
                <a:latin typeface="Calibri" panose="020F0502020204030204" pitchFamily="34" charset="0"/>
                <a:cs typeface="Arial" panose="020B0604020202020204" pitchFamily="34" charset="0"/>
              </a:defRPr>
            </a:lvl4pPr>
            <a:lvl5pPr marL="2132289" indent="-236921">
              <a:defRPr>
                <a:solidFill>
                  <a:schemeClr val="tx1"/>
                </a:solidFill>
                <a:latin typeface="Calibri" panose="020F0502020204030204" pitchFamily="34" charset="0"/>
                <a:cs typeface="Arial" panose="020B0604020202020204" pitchFamily="34" charset="0"/>
              </a:defRPr>
            </a:lvl5pPr>
            <a:lvl6pPr marL="2606131"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79974"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3816"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27658" indent="-236921" defTabSz="47384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27C43E-6798-45EB-A78A-548F39B2342D}" type="slidenum">
              <a:rPr lang="nl-NL" altLang="nl-NL" smtClean="0"/>
              <a:pPr/>
              <a:t>9</a:t>
            </a:fld>
            <a:endParaRPr lang="nl-NL" altLang="nl-NL"/>
          </a:p>
        </p:txBody>
      </p:sp>
    </p:spTree>
    <p:extLst>
      <p:ext uri="{BB962C8B-B14F-4D97-AF65-F5344CB8AC3E}">
        <p14:creationId xmlns:p14="http://schemas.microsoft.com/office/powerpoint/2010/main" val="396465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0FD18E80-3FD5-4834-9BB6-B2AF642E6FB9}" type="datetimeFigureOut">
              <a:rPr lang="nl-NL"/>
              <a:pPr>
                <a:defRPr/>
              </a:pPr>
              <a:t>3-6-2021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6F72C8E-5257-40F2-89B4-E7022D003FC9}" type="slidenum">
              <a:rPr lang="nl-NL"/>
              <a:pPr>
                <a:defRPr/>
              </a:pPr>
              <a:t>‹nr.›</a:t>
            </a:fld>
            <a:endParaRPr lang="nl-NL"/>
          </a:p>
        </p:txBody>
      </p:sp>
    </p:spTree>
    <p:extLst>
      <p:ext uri="{BB962C8B-B14F-4D97-AF65-F5344CB8AC3E}">
        <p14:creationId xmlns:p14="http://schemas.microsoft.com/office/powerpoint/2010/main" val="76399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10FB40A-237B-45DE-BD0E-6CA1CBC6046F}" type="datetimeFigureOut">
              <a:rPr lang="nl-NL"/>
              <a:pPr>
                <a:defRPr/>
              </a:pPr>
              <a:t>3-6-2021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B74BFF5-5CF1-45C0-8D15-2D2055AC62EC}" type="slidenum">
              <a:rPr lang="nl-NL"/>
              <a:pPr>
                <a:defRPr/>
              </a:pPr>
              <a:t>‹nr.›</a:t>
            </a:fld>
            <a:endParaRPr lang="nl-NL"/>
          </a:p>
        </p:txBody>
      </p:sp>
    </p:spTree>
    <p:extLst>
      <p:ext uri="{BB962C8B-B14F-4D97-AF65-F5344CB8AC3E}">
        <p14:creationId xmlns:p14="http://schemas.microsoft.com/office/powerpoint/2010/main" val="304586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5497686-2584-4A62-BC02-140600D2455B}" type="datetimeFigureOut">
              <a:rPr lang="nl-NL"/>
              <a:pPr>
                <a:defRPr/>
              </a:pPr>
              <a:t>3-6-2021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6C67EFA-EC48-4CB2-93E2-AB4D6BA8608A}" type="slidenum">
              <a:rPr lang="nl-NL"/>
              <a:pPr>
                <a:defRPr/>
              </a:pPr>
              <a:t>‹nr.›</a:t>
            </a:fld>
            <a:endParaRPr lang="nl-NL"/>
          </a:p>
        </p:txBody>
      </p:sp>
    </p:spTree>
    <p:extLst>
      <p:ext uri="{BB962C8B-B14F-4D97-AF65-F5344CB8AC3E}">
        <p14:creationId xmlns:p14="http://schemas.microsoft.com/office/powerpoint/2010/main" val="30318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2F84B306-A012-4C17-908D-A13B008094F3}" type="datetimeFigureOut">
              <a:rPr lang="nl-NL"/>
              <a:pPr>
                <a:defRPr/>
              </a:pPr>
              <a:t>3-6-2021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215D671-E615-440B-B7B2-0DE3E726679F}" type="slidenum">
              <a:rPr lang="nl-NL"/>
              <a:pPr>
                <a:defRPr/>
              </a:pPr>
              <a:t>‹nr.›</a:t>
            </a:fld>
            <a:endParaRPr lang="nl-NL"/>
          </a:p>
        </p:txBody>
      </p:sp>
    </p:spTree>
    <p:extLst>
      <p:ext uri="{BB962C8B-B14F-4D97-AF65-F5344CB8AC3E}">
        <p14:creationId xmlns:p14="http://schemas.microsoft.com/office/powerpoint/2010/main" val="348316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CA558E72-2634-49D2-96C9-B7A3A5DCC480}" type="datetimeFigureOut">
              <a:rPr lang="nl-NL"/>
              <a:pPr>
                <a:defRPr/>
              </a:pPr>
              <a:t>3-6-2021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82B0C03-C811-4B37-B218-12CE758CB70B}" type="slidenum">
              <a:rPr lang="nl-NL"/>
              <a:pPr>
                <a:defRPr/>
              </a:pPr>
              <a:t>‹nr.›</a:t>
            </a:fld>
            <a:endParaRPr lang="nl-NL"/>
          </a:p>
        </p:txBody>
      </p:sp>
    </p:spTree>
    <p:extLst>
      <p:ext uri="{BB962C8B-B14F-4D97-AF65-F5344CB8AC3E}">
        <p14:creationId xmlns:p14="http://schemas.microsoft.com/office/powerpoint/2010/main" val="221976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4330C9D2-CD3D-461D-BB00-C1031407E791}" type="datetimeFigureOut">
              <a:rPr lang="nl-NL"/>
              <a:pPr>
                <a:defRPr/>
              </a:pPr>
              <a:t>3-6-2021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A9720EA-0B27-455B-93F0-A1D83E9CBE47}" type="slidenum">
              <a:rPr lang="nl-NL"/>
              <a:pPr>
                <a:defRPr/>
              </a:pPr>
              <a:t>‹nr.›</a:t>
            </a:fld>
            <a:endParaRPr lang="nl-NL"/>
          </a:p>
        </p:txBody>
      </p:sp>
    </p:spTree>
    <p:extLst>
      <p:ext uri="{BB962C8B-B14F-4D97-AF65-F5344CB8AC3E}">
        <p14:creationId xmlns:p14="http://schemas.microsoft.com/office/powerpoint/2010/main" val="195575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F2FF8AC4-A6A3-45E9-A948-0E26D245AB3A}" type="datetimeFigureOut">
              <a:rPr lang="nl-NL"/>
              <a:pPr>
                <a:defRPr/>
              </a:pPr>
              <a:t>3-6-2021</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6025A95D-139D-4DCB-B7E4-8F9A15CC9568}" type="slidenum">
              <a:rPr lang="nl-NL"/>
              <a:pPr>
                <a:defRPr/>
              </a:pPr>
              <a:t>‹nr.›</a:t>
            </a:fld>
            <a:endParaRPr lang="nl-NL"/>
          </a:p>
        </p:txBody>
      </p:sp>
    </p:spTree>
    <p:extLst>
      <p:ext uri="{BB962C8B-B14F-4D97-AF65-F5344CB8AC3E}">
        <p14:creationId xmlns:p14="http://schemas.microsoft.com/office/powerpoint/2010/main" val="349388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AAB80C2F-3E95-4FDE-B623-D2A343296A41}" type="datetimeFigureOut">
              <a:rPr lang="nl-NL"/>
              <a:pPr>
                <a:defRPr/>
              </a:pPr>
              <a:t>3-6-2021</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BA745661-62BB-42A3-ABC8-2B7CC6F2E0E1}" type="slidenum">
              <a:rPr lang="nl-NL"/>
              <a:pPr>
                <a:defRPr/>
              </a:pPr>
              <a:t>‹nr.›</a:t>
            </a:fld>
            <a:endParaRPr lang="nl-NL"/>
          </a:p>
        </p:txBody>
      </p:sp>
    </p:spTree>
    <p:extLst>
      <p:ext uri="{BB962C8B-B14F-4D97-AF65-F5344CB8AC3E}">
        <p14:creationId xmlns:p14="http://schemas.microsoft.com/office/powerpoint/2010/main" val="322280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F0FE35A-9DC0-4071-8F0A-814E3E794905}" type="datetimeFigureOut">
              <a:rPr lang="nl-NL"/>
              <a:pPr>
                <a:defRPr/>
              </a:pPr>
              <a:t>3-6-2021</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84896A19-CC8F-48CB-9152-AD5085139249}" type="slidenum">
              <a:rPr lang="nl-NL"/>
              <a:pPr>
                <a:defRPr/>
              </a:pPr>
              <a:t>‹nr.›</a:t>
            </a:fld>
            <a:endParaRPr lang="nl-NL"/>
          </a:p>
        </p:txBody>
      </p:sp>
    </p:spTree>
    <p:extLst>
      <p:ext uri="{BB962C8B-B14F-4D97-AF65-F5344CB8AC3E}">
        <p14:creationId xmlns:p14="http://schemas.microsoft.com/office/powerpoint/2010/main" val="251072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D06FA459-47F1-47FD-9C8A-CF641E4779E3}" type="datetimeFigureOut">
              <a:rPr lang="nl-NL"/>
              <a:pPr>
                <a:defRPr/>
              </a:pPr>
              <a:t>3-6-2021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A103C40-D5BA-483B-8CFF-2F130051B341}" type="slidenum">
              <a:rPr lang="nl-NL"/>
              <a:pPr>
                <a:defRPr/>
              </a:pPr>
              <a:t>‹nr.›</a:t>
            </a:fld>
            <a:endParaRPr lang="nl-NL"/>
          </a:p>
        </p:txBody>
      </p:sp>
    </p:spTree>
    <p:extLst>
      <p:ext uri="{BB962C8B-B14F-4D97-AF65-F5344CB8AC3E}">
        <p14:creationId xmlns:p14="http://schemas.microsoft.com/office/powerpoint/2010/main" val="26774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C718E44A-77A5-45DB-AC98-65BABD86B99E}" type="datetimeFigureOut">
              <a:rPr lang="nl-NL"/>
              <a:pPr>
                <a:defRPr/>
              </a:pPr>
              <a:t>3-6-2021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4B8AF96-8E87-4A60-ACCF-02863246968D}" type="slidenum">
              <a:rPr lang="nl-NL"/>
              <a:pPr>
                <a:defRPr/>
              </a:pPr>
              <a:t>‹nr.›</a:t>
            </a:fld>
            <a:endParaRPr lang="nl-NL"/>
          </a:p>
        </p:txBody>
      </p:sp>
    </p:spTree>
    <p:extLst>
      <p:ext uri="{BB962C8B-B14F-4D97-AF65-F5344CB8AC3E}">
        <p14:creationId xmlns:p14="http://schemas.microsoft.com/office/powerpoint/2010/main" val="116176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DAD14C-BE50-4A41-AA88-48DD54187730}" type="datetimeFigureOut">
              <a:rPr lang="nl-NL"/>
              <a:pPr>
                <a:defRPr/>
              </a:pPr>
              <a:t>3-6-2021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959C5C8-C530-48A7-9AB0-E71D900C89B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kasalsenergiebron.nl/"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mailto:pbroekharst@glastuinbouwnederland.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hyperlink" Target="http://www.google.nl/url?sa=i&amp;source=images&amp;cd=&amp;cad=rja&amp;uact=8&amp;docid=i5bxmbCieJyzMM&amp;tbnid=YlwL51yacodGpM&amp;ved=0CAgQjRw&amp;url=http://www.niu.edu/clasep/conferences/newideas/nis020813/index.shtml&amp;ei=Iw8kVOnVGMbxaNzOgNAM&amp;psig=AFQjCNHyD65vx3jDhiGYr1eBEZtMBJc6kA&amp;ust=141173571548213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rachtige uitkomst werkconferentie Kas als Energiebron 2.0: 'glastuinbouw  wordt klimaatneutraal': Kas als Energieb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529009"/>
            <a:ext cx="9144000" cy="5269249"/>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161032"/>
          </a:xfrm>
          <a:prstGeom prst="rect">
            <a:avLst/>
          </a:prstGeom>
        </p:spPr>
      </p:pic>
      <p:sp>
        <p:nvSpPr>
          <p:cNvPr id="5" name="Tekstvak 5"/>
          <p:cNvSpPr txBox="1">
            <a:spLocks noChangeArrowheads="1"/>
          </p:cNvSpPr>
          <p:nvPr/>
        </p:nvSpPr>
        <p:spPr bwMode="auto">
          <a:xfrm>
            <a:off x="231774" y="770928"/>
            <a:ext cx="59793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nl-NL" altLang="nl-NL" sz="2400" dirty="0" err="1" smtClean="0">
                <a:solidFill>
                  <a:srgbClr val="29952A"/>
                </a:solidFill>
                <a:latin typeface="Gill Sans"/>
                <a:ea typeface="Gill Sans SemiBold"/>
                <a:cs typeface="Gill Sans SemiBold"/>
              </a:rPr>
              <a:t>Energieansatz</a:t>
            </a:r>
            <a:r>
              <a:rPr lang="nl-NL" altLang="nl-NL" sz="2400" dirty="0" smtClean="0">
                <a:solidFill>
                  <a:srgbClr val="29952A"/>
                </a:solidFill>
                <a:latin typeface="Gill Sans"/>
                <a:ea typeface="Gill Sans SemiBold"/>
                <a:cs typeface="Gill Sans SemiBold"/>
              </a:rPr>
              <a:t> </a:t>
            </a:r>
            <a:r>
              <a:rPr lang="nl-NL" altLang="nl-NL" sz="2400" dirty="0" err="1" smtClean="0">
                <a:solidFill>
                  <a:srgbClr val="29952A"/>
                </a:solidFill>
                <a:latin typeface="Gill Sans"/>
                <a:ea typeface="Gill Sans SemiBold"/>
                <a:cs typeface="Gill Sans SemiBold"/>
              </a:rPr>
              <a:t>und</a:t>
            </a:r>
            <a:r>
              <a:rPr lang="nl-NL" altLang="nl-NL" sz="2400" dirty="0" smtClean="0">
                <a:solidFill>
                  <a:srgbClr val="29952A"/>
                </a:solidFill>
                <a:latin typeface="Gill Sans"/>
                <a:ea typeface="Gill Sans SemiBold"/>
                <a:cs typeface="Gill Sans SemiBold"/>
              </a:rPr>
              <a:t> </a:t>
            </a:r>
            <a:r>
              <a:rPr lang="nl-NL" altLang="nl-NL" sz="2400" dirty="0" err="1" smtClean="0">
                <a:solidFill>
                  <a:srgbClr val="29952A"/>
                </a:solidFill>
                <a:latin typeface="Gill Sans"/>
                <a:ea typeface="Gill Sans SemiBold"/>
                <a:cs typeface="Gill Sans SemiBold"/>
              </a:rPr>
              <a:t>Ambition</a:t>
            </a:r>
            <a:r>
              <a:rPr lang="nl-NL" altLang="nl-NL" sz="2400" dirty="0" smtClean="0">
                <a:solidFill>
                  <a:srgbClr val="29952A"/>
                </a:solidFill>
                <a:latin typeface="Gill Sans"/>
                <a:ea typeface="Gill Sans SemiBold"/>
                <a:cs typeface="Gill Sans SemiBold"/>
              </a:rPr>
              <a:t> </a:t>
            </a:r>
            <a:r>
              <a:rPr lang="nl-NL" altLang="nl-NL" sz="2400" dirty="0" err="1" smtClean="0">
                <a:solidFill>
                  <a:srgbClr val="29952A"/>
                </a:solidFill>
                <a:latin typeface="Gill Sans"/>
                <a:ea typeface="Gill Sans SemiBold"/>
                <a:cs typeface="Gill Sans SemiBold"/>
              </a:rPr>
              <a:t>für</a:t>
            </a:r>
            <a:r>
              <a:rPr lang="nl-NL" altLang="nl-NL" sz="2400" dirty="0" smtClean="0">
                <a:solidFill>
                  <a:srgbClr val="29952A"/>
                </a:solidFill>
                <a:latin typeface="Gill Sans"/>
                <a:ea typeface="Gill Sans SemiBold"/>
                <a:cs typeface="Gill Sans SemiBold"/>
              </a:rPr>
              <a:t> </a:t>
            </a:r>
            <a:r>
              <a:rPr lang="nl-NL" altLang="nl-NL" sz="2400" dirty="0" err="1" smtClean="0">
                <a:solidFill>
                  <a:srgbClr val="29952A"/>
                </a:solidFill>
                <a:latin typeface="Gill Sans"/>
                <a:ea typeface="Gill Sans SemiBold"/>
                <a:cs typeface="Gill Sans SemiBold"/>
              </a:rPr>
              <a:t>einen</a:t>
            </a:r>
            <a:r>
              <a:rPr lang="nl-NL" altLang="nl-NL" sz="2400" dirty="0" smtClean="0">
                <a:solidFill>
                  <a:srgbClr val="29952A"/>
                </a:solidFill>
                <a:latin typeface="Gill Sans"/>
                <a:ea typeface="Gill Sans SemiBold"/>
                <a:cs typeface="Gill Sans SemiBold"/>
              </a:rPr>
              <a:t> CO</a:t>
            </a:r>
            <a:r>
              <a:rPr lang="nl-NL" altLang="nl-NL" sz="2400" baseline="-25000" dirty="0" smtClean="0">
                <a:solidFill>
                  <a:srgbClr val="29952A"/>
                </a:solidFill>
                <a:latin typeface="Gill Sans"/>
                <a:ea typeface="Gill Sans SemiBold"/>
                <a:cs typeface="Gill Sans SemiBold"/>
              </a:rPr>
              <a:t>2</a:t>
            </a:r>
            <a:r>
              <a:rPr lang="nl-NL" altLang="nl-NL" sz="2400" dirty="0" smtClean="0">
                <a:solidFill>
                  <a:srgbClr val="29952A"/>
                </a:solidFill>
                <a:latin typeface="Gill Sans"/>
                <a:ea typeface="Gill Sans SemiBold"/>
                <a:cs typeface="Gill Sans SemiBold"/>
              </a:rPr>
              <a:t>-neutralen </a:t>
            </a:r>
            <a:r>
              <a:rPr lang="nl-NL" altLang="nl-NL" sz="2400" dirty="0" err="1" smtClean="0">
                <a:solidFill>
                  <a:srgbClr val="29952A"/>
                </a:solidFill>
                <a:latin typeface="Gill Sans"/>
                <a:ea typeface="Gill Sans SemiBold"/>
                <a:cs typeface="Gill Sans SemiBold"/>
              </a:rPr>
              <a:t>Gewächshausgartenbau</a:t>
            </a:r>
            <a:r>
              <a:rPr lang="nl-NL" altLang="nl-NL" sz="2400" dirty="0" smtClean="0">
                <a:solidFill>
                  <a:srgbClr val="29952A"/>
                </a:solidFill>
                <a:latin typeface="Gill Sans"/>
                <a:ea typeface="Gill Sans SemiBold"/>
                <a:cs typeface="Gill Sans SemiBold"/>
              </a:rPr>
              <a:t> 2040</a:t>
            </a:r>
            <a:endParaRPr lang="nl-NL" altLang="nl-NL" sz="2400" dirty="0">
              <a:solidFill>
                <a:srgbClr val="29952A"/>
              </a:solidFill>
              <a:latin typeface="Gill Sans"/>
              <a:ea typeface="Gill Sans SemiBold"/>
              <a:cs typeface="Gill Sans SemiBold"/>
            </a:endParaRPr>
          </a:p>
        </p:txBody>
      </p:sp>
      <p:sp>
        <p:nvSpPr>
          <p:cNvPr id="8" name="Tekstvak 7"/>
          <p:cNvSpPr txBox="1"/>
          <p:nvPr/>
        </p:nvSpPr>
        <p:spPr>
          <a:xfrm>
            <a:off x="231774" y="5505102"/>
            <a:ext cx="3718237" cy="1077218"/>
          </a:xfrm>
          <a:prstGeom prst="rect">
            <a:avLst/>
          </a:prstGeom>
          <a:solidFill>
            <a:srgbClr val="F1F1B3"/>
          </a:solidFill>
        </p:spPr>
        <p:txBody>
          <a:bodyPr wrap="square" rtlCol="0">
            <a:spAutoFit/>
          </a:bodyPr>
          <a:lstStyle/>
          <a:p>
            <a:pPr lvl="0" fontAlgn="auto">
              <a:spcBef>
                <a:spcPts val="0"/>
              </a:spcBef>
              <a:spcAft>
                <a:spcPts val="0"/>
              </a:spcAft>
              <a:defRPr/>
            </a:pPr>
            <a:r>
              <a:rPr lang="nl-NL" sz="1600" dirty="0">
                <a:solidFill>
                  <a:srgbClr val="29952A"/>
                </a:solidFill>
                <a:latin typeface="Calibri"/>
              </a:rPr>
              <a:t>Piet Broekharst, Glastuinbouw Nederland</a:t>
            </a:r>
          </a:p>
          <a:p>
            <a:pPr lvl="0" fontAlgn="auto">
              <a:spcBef>
                <a:spcPts val="0"/>
              </a:spcBef>
              <a:spcAft>
                <a:spcPts val="0"/>
              </a:spcAft>
              <a:defRPr/>
            </a:pPr>
            <a:r>
              <a:rPr lang="nl-NL" sz="1600" i="1" dirty="0" err="1" smtClean="0">
                <a:solidFill>
                  <a:srgbClr val="29952A"/>
                </a:solidFill>
                <a:latin typeface="Calibri"/>
              </a:rPr>
              <a:t>Programm</a:t>
            </a:r>
            <a:r>
              <a:rPr lang="nl-NL" sz="1600" i="1" dirty="0" smtClean="0">
                <a:solidFill>
                  <a:srgbClr val="29952A"/>
                </a:solidFill>
                <a:latin typeface="Calibri"/>
              </a:rPr>
              <a:t> manager </a:t>
            </a:r>
            <a:r>
              <a:rPr lang="nl-NL" sz="1600" i="1" dirty="0">
                <a:solidFill>
                  <a:srgbClr val="29952A"/>
                </a:solidFill>
                <a:latin typeface="Calibri"/>
              </a:rPr>
              <a:t>Kas als </a:t>
            </a:r>
            <a:r>
              <a:rPr lang="nl-NL" sz="1600" i="1" dirty="0" smtClean="0">
                <a:solidFill>
                  <a:srgbClr val="29952A"/>
                </a:solidFill>
                <a:latin typeface="Calibri"/>
              </a:rPr>
              <a:t>Energiebron</a:t>
            </a:r>
            <a:endParaRPr lang="nl-NL" sz="1600" i="1" dirty="0">
              <a:solidFill>
                <a:srgbClr val="29952A"/>
              </a:solidFill>
            </a:endParaRPr>
          </a:p>
          <a:p>
            <a:r>
              <a:rPr lang="nl-NL" sz="1600" dirty="0" smtClean="0">
                <a:solidFill>
                  <a:srgbClr val="29952A"/>
                </a:solidFill>
              </a:rPr>
              <a:t>+31 6 109 500 41</a:t>
            </a:r>
          </a:p>
          <a:p>
            <a:r>
              <a:rPr lang="nl-NL" sz="1600" dirty="0" smtClean="0">
                <a:solidFill>
                  <a:srgbClr val="29952A"/>
                </a:solidFill>
              </a:rPr>
              <a:t>pbroekharst@glastuinbouwnederland.nl</a:t>
            </a:r>
            <a:endParaRPr lang="nl-NL" sz="1600" dirty="0">
              <a:solidFill>
                <a:srgbClr val="29952A"/>
              </a:solidFill>
            </a:endParaRPr>
          </a:p>
        </p:txBody>
      </p:sp>
      <p:sp>
        <p:nvSpPr>
          <p:cNvPr id="9" name="Tekstvak 8"/>
          <p:cNvSpPr txBox="1"/>
          <p:nvPr/>
        </p:nvSpPr>
        <p:spPr>
          <a:xfrm>
            <a:off x="231774" y="2679151"/>
            <a:ext cx="5827713" cy="1200329"/>
          </a:xfrm>
          <a:prstGeom prst="rect">
            <a:avLst/>
          </a:prstGeom>
          <a:solidFill>
            <a:srgbClr val="F1F1B3"/>
          </a:solidFill>
        </p:spPr>
        <p:txBody>
          <a:bodyPr wrap="square" rtlCol="0">
            <a:spAutoFit/>
          </a:bodyPr>
          <a:lstStyle/>
          <a:p>
            <a:pPr lvl="0" fontAlgn="auto">
              <a:spcBef>
                <a:spcPts val="0"/>
              </a:spcBef>
              <a:spcAft>
                <a:spcPts val="0"/>
              </a:spcAft>
              <a:defRPr/>
            </a:pPr>
            <a:r>
              <a:rPr lang="nl-NL" sz="2400" dirty="0" smtClean="0">
                <a:solidFill>
                  <a:srgbClr val="29952A"/>
                </a:solidFill>
                <a:latin typeface="Calibri"/>
              </a:rPr>
              <a:t>“Der Weg </a:t>
            </a:r>
            <a:r>
              <a:rPr lang="nl-NL" sz="2400" dirty="0" err="1" smtClean="0">
                <a:solidFill>
                  <a:srgbClr val="29952A"/>
                </a:solidFill>
                <a:latin typeface="Calibri"/>
              </a:rPr>
              <a:t>zur</a:t>
            </a:r>
            <a:r>
              <a:rPr lang="nl-NL" sz="2400" dirty="0" smtClean="0">
                <a:solidFill>
                  <a:srgbClr val="29952A"/>
                </a:solidFill>
                <a:latin typeface="Calibri"/>
              </a:rPr>
              <a:t> CO</a:t>
            </a:r>
            <a:r>
              <a:rPr lang="nl-NL" sz="2400" baseline="-25000" dirty="0" smtClean="0">
                <a:solidFill>
                  <a:srgbClr val="29952A"/>
                </a:solidFill>
                <a:latin typeface="Calibri"/>
              </a:rPr>
              <a:t>2</a:t>
            </a:r>
            <a:r>
              <a:rPr lang="nl-NL" sz="2400" dirty="0" smtClean="0">
                <a:solidFill>
                  <a:srgbClr val="29952A"/>
                </a:solidFill>
                <a:latin typeface="Calibri"/>
              </a:rPr>
              <a:t>-Neutralität </a:t>
            </a:r>
            <a:r>
              <a:rPr lang="nl-NL" sz="2400" dirty="0" err="1" smtClean="0">
                <a:solidFill>
                  <a:srgbClr val="29952A"/>
                </a:solidFill>
                <a:latin typeface="Calibri"/>
              </a:rPr>
              <a:t>im</a:t>
            </a:r>
            <a:r>
              <a:rPr lang="nl-NL" sz="2400" dirty="0" smtClean="0">
                <a:solidFill>
                  <a:srgbClr val="29952A"/>
                </a:solidFill>
                <a:latin typeface="Calibri"/>
              </a:rPr>
              <a:t> </a:t>
            </a:r>
            <a:r>
              <a:rPr lang="nl-NL" sz="2400" dirty="0" err="1" smtClean="0">
                <a:solidFill>
                  <a:srgbClr val="29952A"/>
                </a:solidFill>
                <a:latin typeface="Calibri"/>
              </a:rPr>
              <a:t>Gartenbau</a:t>
            </a:r>
            <a:r>
              <a:rPr lang="nl-NL" sz="2400" dirty="0" smtClean="0">
                <a:solidFill>
                  <a:srgbClr val="29952A"/>
                </a:solidFill>
                <a:latin typeface="Calibri"/>
              </a:rPr>
              <a:t>”</a:t>
            </a:r>
          </a:p>
          <a:p>
            <a:pPr fontAlgn="auto">
              <a:spcBef>
                <a:spcPts val="0"/>
              </a:spcBef>
              <a:spcAft>
                <a:spcPts val="0"/>
              </a:spcAft>
              <a:defRPr/>
            </a:pPr>
            <a:r>
              <a:rPr lang="nl-NL" sz="2400" dirty="0" err="1" smtClean="0">
                <a:solidFill>
                  <a:srgbClr val="29952A"/>
                </a:solidFill>
                <a:latin typeface="Calibri"/>
              </a:rPr>
              <a:t>Agrobusiness</a:t>
            </a:r>
            <a:r>
              <a:rPr lang="nl-NL" sz="2400" dirty="0">
                <a:solidFill>
                  <a:srgbClr val="29952A"/>
                </a:solidFill>
                <a:latin typeface="Calibri"/>
              </a:rPr>
              <a:t> </a:t>
            </a:r>
            <a:r>
              <a:rPr lang="nl-NL" sz="2400" dirty="0" err="1" smtClean="0">
                <a:solidFill>
                  <a:srgbClr val="29952A"/>
                </a:solidFill>
                <a:latin typeface="Calibri"/>
              </a:rPr>
              <a:t>Niederrhein</a:t>
            </a:r>
            <a:endParaRPr lang="nl-NL" sz="2400" dirty="0" smtClean="0">
              <a:solidFill>
                <a:srgbClr val="29952A"/>
              </a:solidFill>
              <a:latin typeface="Calibri"/>
            </a:endParaRPr>
          </a:p>
          <a:p>
            <a:pPr fontAlgn="auto">
              <a:spcBef>
                <a:spcPts val="0"/>
              </a:spcBef>
              <a:spcAft>
                <a:spcPts val="0"/>
              </a:spcAft>
              <a:defRPr/>
            </a:pPr>
            <a:r>
              <a:rPr lang="nl-NL" sz="2400" dirty="0" smtClean="0">
                <a:solidFill>
                  <a:srgbClr val="29952A"/>
                </a:solidFill>
                <a:latin typeface="Calibri"/>
              </a:rPr>
              <a:t>Online-Talk 9 </a:t>
            </a:r>
            <a:r>
              <a:rPr lang="nl-NL" sz="2400" dirty="0">
                <a:solidFill>
                  <a:srgbClr val="29952A"/>
                </a:solidFill>
                <a:latin typeface="Calibri"/>
              </a:rPr>
              <a:t>Juni </a:t>
            </a:r>
            <a:r>
              <a:rPr lang="nl-NL" sz="2400" dirty="0" smtClean="0">
                <a:solidFill>
                  <a:srgbClr val="29952A"/>
                </a:solidFill>
                <a:latin typeface="Calibri"/>
              </a:rPr>
              <a:t>2021</a:t>
            </a:r>
          </a:p>
        </p:txBody>
      </p:sp>
    </p:spTree>
    <p:extLst>
      <p:ext uri="{BB962C8B-B14F-4D97-AF65-F5344CB8AC3E}">
        <p14:creationId xmlns:p14="http://schemas.microsoft.com/office/powerpoint/2010/main" val="92337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a:stretch>
            <a:fillRect/>
          </a:stretch>
        </p:blipFill>
        <p:spPr>
          <a:xfrm>
            <a:off x="0" y="1565810"/>
            <a:ext cx="9144000" cy="529219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161032"/>
          </a:xfrm>
          <a:prstGeom prst="rect">
            <a:avLst/>
          </a:prstGeom>
        </p:spPr>
      </p:pic>
      <p:sp>
        <p:nvSpPr>
          <p:cNvPr id="5" name="Tekstvak 10">
            <a:extLst>
              <a:ext uri="{FF2B5EF4-FFF2-40B4-BE49-F238E27FC236}">
                <a16:creationId xmlns:a16="http://schemas.microsoft.com/office/drawing/2014/main" id="{7852FFAD-1146-7A46-9051-5C7CF2385D08}"/>
              </a:ext>
            </a:extLst>
          </p:cNvPr>
          <p:cNvSpPr txBox="1">
            <a:spLocks noChangeArrowheads="1"/>
          </p:cNvSpPr>
          <p:nvPr/>
        </p:nvSpPr>
        <p:spPr bwMode="auto">
          <a:xfrm>
            <a:off x="425947" y="1144226"/>
            <a:ext cx="3698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3000" b="1" dirty="0" smtClean="0">
                <a:solidFill>
                  <a:srgbClr val="29952A"/>
                </a:solidFill>
                <a:latin typeface="Gill Sans"/>
                <a:ea typeface="Gill Sans SemiBold"/>
                <a:cs typeface="Gill Sans SemiBold"/>
              </a:rPr>
              <a:t>Was </a:t>
            </a:r>
            <a:r>
              <a:rPr lang="nl-NL" altLang="nl-NL" sz="3000" b="1" dirty="0" err="1" smtClean="0">
                <a:solidFill>
                  <a:srgbClr val="29952A"/>
                </a:solidFill>
                <a:latin typeface="Gill Sans"/>
                <a:ea typeface="Gill Sans SemiBold"/>
                <a:cs typeface="Gill Sans SemiBold"/>
              </a:rPr>
              <a:t>brauchen</a:t>
            </a:r>
            <a:r>
              <a:rPr lang="nl-NL" altLang="nl-NL" sz="3000" b="1" dirty="0" smtClean="0">
                <a:solidFill>
                  <a:srgbClr val="29952A"/>
                </a:solidFill>
                <a:latin typeface="Gill Sans"/>
                <a:ea typeface="Gill Sans SemiBold"/>
                <a:cs typeface="Gill Sans SemiBold"/>
              </a:rPr>
              <a:t> </a:t>
            </a:r>
            <a:r>
              <a:rPr lang="nl-NL" altLang="nl-NL" sz="3000" b="1" dirty="0" err="1" smtClean="0">
                <a:solidFill>
                  <a:srgbClr val="29952A"/>
                </a:solidFill>
                <a:latin typeface="Gill Sans"/>
                <a:ea typeface="Gill Sans SemiBold"/>
                <a:cs typeface="Gill Sans SemiBold"/>
              </a:rPr>
              <a:t>wir</a:t>
            </a:r>
            <a:r>
              <a:rPr lang="nl-NL" altLang="nl-NL" sz="3000" b="1" dirty="0" smtClean="0">
                <a:solidFill>
                  <a:srgbClr val="29952A"/>
                </a:solidFill>
                <a:latin typeface="Gill Sans"/>
                <a:ea typeface="Gill Sans SemiBold"/>
                <a:cs typeface="Gill Sans SemiBold"/>
              </a:rPr>
              <a:t>?</a:t>
            </a:r>
            <a:endParaRPr lang="nl-NL" altLang="nl-NL" sz="3000" b="1" dirty="0">
              <a:solidFill>
                <a:srgbClr val="29952A"/>
              </a:solidFill>
              <a:latin typeface="Gill Sans"/>
              <a:ea typeface="Gill Sans SemiBold"/>
              <a:cs typeface="Gill Sans SemiBold"/>
            </a:endParaRPr>
          </a:p>
        </p:txBody>
      </p:sp>
      <p:sp>
        <p:nvSpPr>
          <p:cNvPr id="6" name="Tekstvak 2">
            <a:extLst>
              <a:ext uri="{FF2B5EF4-FFF2-40B4-BE49-F238E27FC236}">
                <a16:creationId xmlns:a16="http://schemas.microsoft.com/office/drawing/2014/main" id="{0DA71F7B-D0BC-614B-8698-1C8B0C1BB85B}"/>
              </a:ext>
            </a:extLst>
          </p:cNvPr>
          <p:cNvSpPr txBox="1">
            <a:spLocks noChangeArrowheads="1"/>
          </p:cNvSpPr>
          <p:nvPr/>
        </p:nvSpPr>
        <p:spPr bwMode="auto">
          <a:xfrm>
            <a:off x="0" y="2148861"/>
            <a:ext cx="5429250" cy="3046988"/>
          </a:xfrm>
          <a:prstGeom prst="rect">
            <a:avLst/>
          </a:prstGeom>
          <a:solidFill>
            <a:schemeClr val="bg1"/>
          </a:solidFill>
          <a:ln>
            <a:noFill/>
          </a:ln>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anose="05000000000000000000" pitchFamily="2" charset="2"/>
              <a:buChar char="Ø"/>
            </a:pPr>
            <a:r>
              <a:rPr lang="en-GB" sz="2400" dirty="0" err="1" smtClean="0">
                <a:solidFill>
                  <a:srgbClr val="29952A"/>
                </a:solidFill>
                <a:latin typeface="+mn-lt"/>
              </a:rPr>
              <a:t>Intensivieren</a:t>
            </a:r>
            <a:r>
              <a:rPr lang="en-GB" sz="2400" dirty="0" smtClean="0">
                <a:solidFill>
                  <a:srgbClr val="29952A"/>
                </a:solidFill>
                <a:latin typeface="+mn-lt"/>
              </a:rPr>
              <a:t> Kas als Energiebron</a:t>
            </a:r>
          </a:p>
          <a:p>
            <a:pPr>
              <a:buFont typeface="Wingdings" panose="05000000000000000000" pitchFamily="2" charset="2"/>
              <a:buChar char="Ø"/>
            </a:pPr>
            <a:r>
              <a:rPr lang="en-GB" sz="2400" dirty="0" smtClean="0">
                <a:solidFill>
                  <a:srgbClr val="C00000"/>
                </a:solidFill>
                <a:latin typeface="+mn-lt"/>
              </a:rPr>
              <a:t>CO</a:t>
            </a:r>
            <a:r>
              <a:rPr lang="en-GB" sz="2400" baseline="-25000" dirty="0" smtClean="0">
                <a:solidFill>
                  <a:srgbClr val="C00000"/>
                </a:solidFill>
                <a:latin typeface="+mn-lt"/>
              </a:rPr>
              <a:t>2</a:t>
            </a:r>
            <a:r>
              <a:rPr lang="en-GB" sz="2400" dirty="0" smtClean="0">
                <a:solidFill>
                  <a:srgbClr val="C00000"/>
                </a:solidFill>
                <a:latin typeface="+mn-lt"/>
              </a:rPr>
              <a:t> </a:t>
            </a:r>
            <a:r>
              <a:rPr lang="en-GB" sz="2400" dirty="0" err="1">
                <a:solidFill>
                  <a:srgbClr val="C00000"/>
                </a:solidFill>
                <a:latin typeface="+mn-lt"/>
              </a:rPr>
              <a:t>e</a:t>
            </a:r>
            <a:r>
              <a:rPr lang="en-GB" sz="2400" dirty="0" err="1" smtClean="0">
                <a:solidFill>
                  <a:srgbClr val="C00000"/>
                </a:solidFill>
                <a:latin typeface="+mn-lt"/>
              </a:rPr>
              <a:t>xterne</a:t>
            </a:r>
            <a:r>
              <a:rPr lang="en-GB" sz="2400" dirty="0" smtClean="0">
                <a:solidFill>
                  <a:srgbClr val="C00000"/>
                </a:solidFill>
                <a:latin typeface="+mn-lt"/>
              </a:rPr>
              <a:t> </a:t>
            </a:r>
            <a:r>
              <a:rPr lang="en-GB" sz="2400" dirty="0" err="1" smtClean="0">
                <a:solidFill>
                  <a:srgbClr val="C00000"/>
                </a:solidFill>
                <a:latin typeface="+mn-lt"/>
              </a:rPr>
              <a:t>Lieferung</a:t>
            </a:r>
            <a:endParaRPr lang="en-GB" sz="2400" dirty="0" smtClean="0">
              <a:solidFill>
                <a:srgbClr val="C00000"/>
              </a:solidFill>
              <a:latin typeface="+mn-lt"/>
            </a:endParaRPr>
          </a:p>
          <a:p>
            <a:pPr>
              <a:buFont typeface="Wingdings" panose="05000000000000000000" pitchFamily="2" charset="2"/>
              <a:buChar char="Ø"/>
            </a:pPr>
            <a:r>
              <a:rPr lang="en-GB" sz="2400" dirty="0" err="1" smtClean="0">
                <a:solidFill>
                  <a:srgbClr val="C00000"/>
                </a:solidFill>
                <a:latin typeface="+mn-lt"/>
              </a:rPr>
              <a:t>Bessere</a:t>
            </a:r>
            <a:r>
              <a:rPr lang="en-GB" sz="2400" dirty="0" smtClean="0">
                <a:solidFill>
                  <a:srgbClr val="C00000"/>
                </a:solidFill>
                <a:latin typeface="+mn-lt"/>
              </a:rPr>
              <a:t> </a:t>
            </a:r>
            <a:r>
              <a:rPr lang="en-GB" sz="2400" dirty="0" err="1" smtClean="0">
                <a:solidFill>
                  <a:srgbClr val="C00000"/>
                </a:solidFill>
                <a:latin typeface="+mn-lt"/>
              </a:rPr>
              <a:t>Energiesteuer</a:t>
            </a:r>
            <a:r>
              <a:rPr lang="en-GB" sz="2400" dirty="0" smtClean="0">
                <a:solidFill>
                  <a:srgbClr val="C00000"/>
                </a:solidFill>
                <a:latin typeface="+mn-lt"/>
              </a:rPr>
              <a:t> (flat tax?)</a:t>
            </a:r>
          </a:p>
          <a:p>
            <a:pPr>
              <a:buFont typeface="Wingdings" panose="05000000000000000000" pitchFamily="2" charset="2"/>
              <a:buChar char="Ø"/>
            </a:pPr>
            <a:r>
              <a:rPr lang="en-GB" sz="2400" dirty="0" err="1" smtClean="0">
                <a:solidFill>
                  <a:srgbClr val="ED9E11"/>
                </a:solidFill>
                <a:latin typeface="+mn-lt"/>
              </a:rPr>
              <a:t>Wärme</a:t>
            </a:r>
            <a:r>
              <a:rPr lang="en-GB" sz="2400" dirty="0" smtClean="0">
                <a:solidFill>
                  <a:srgbClr val="ED9E11"/>
                </a:solidFill>
                <a:latin typeface="+mn-lt"/>
              </a:rPr>
              <a:t> </a:t>
            </a:r>
            <a:r>
              <a:rPr lang="en-GB" sz="2400" dirty="0" err="1" smtClean="0">
                <a:solidFill>
                  <a:srgbClr val="ED9E11"/>
                </a:solidFill>
                <a:latin typeface="+mn-lt"/>
              </a:rPr>
              <a:t>Infrastruktur</a:t>
            </a:r>
            <a:endParaRPr lang="en-GB" sz="2400" dirty="0" smtClean="0">
              <a:solidFill>
                <a:srgbClr val="ED9E11"/>
              </a:solidFill>
              <a:latin typeface="+mn-lt"/>
            </a:endParaRPr>
          </a:p>
          <a:p>
            <a:pPr>
              <a:buFont typeface="Wingdings" panose="05000000000000000000" pitchFamily="2" charset="2"/>
              <a:buChar char="Ø"/>
            </a:pPr>
            <a:r>
              <a:rPr lang="en-GB" sz="2400" dirty="0" smtClean="0">
                <a:solidFill>
                  <a:srgbClr val="29952A"/>
                </a:solidFill>
                <a:latin typeface="+mn-lt"/>
              </a:rPr>
              <a:t>Subvention/</a:t>
            </a:r>
            <a:r>
              <a:rPr lang="en-GB" sz="2400" dirty="0" err="1" smtClean="0">
                <a:solidFill>
                  <a:srgbClr val="29952A"/>
                </a:solidFill>
                <a:latin typeface="+mn-lt"/>
              </a:rPr>
              <a:t>subsidie</a:t>
            </a:r>
            <a:r>
              <a:rPr lang="en-GB" sz="2400" dirty="0" smtClean="0">
                <a:solidFill>
                  <a:srgbClr val="29952A"/>
                </a:solidFill>
                <a:latin typeface="+mn-lt"/>
              </a:rPr>
              <a:t> </a:t>
            </a:r>
            <a:r>
              <a:rPr lang="en-GB" sz="2400" dirty="0" smtClean="0">
                <a:solidFill>
                  <a:srgbClr val="ED9E11"/>
                </a:solidFill>
                <a:latin typeface="+mn-lt"/>
              </a:rPr>
              <a:t>(</a:t>
            </a:r>
            <a:r>
              <a:rPr lang="en-GB" sz="2400" dirty="0" err="1" smtClean="0">
                <a:solidFill>
                  <a:srgbClr val="ED9E11"/>
                </a:solidFill>
                <a:latin typeface="+mn-lt"/>
              </a:rPr>
              <a:t>teilweise</a:t>
            </a:r>
            <a:r>
              <a:rPr lang="en-GB" sz="2400" dirty="0" smtClean="0">
                <a:solidFill>
                  <a:srgbClr val="ED9E11"/>
                </a:solidFill>
                <a:latin typeface="+mn-lt"/>
              </a:rPr>
              <a:t> orange</a:t>
            </a:r>
            <a:r>
              <a:rPr lang="en-GB" sz="2400" dirty="0" smtClean="0">
                <a:solidFill>
                  <a:srgbClr val="ED9E11"/>
                </a:solidFill>
                <a:latin typeface="+mn-lt"/>
              </a:rPr>
              <a:t>)</a:t>
            </a:r>
          </a:p>
          <a:p>
            <a:pPr>
              <a:buFont typeface="Wingdings" panose="05000000000000000000" pitchFamily="2" charset="2"/>
              <a:buChar char="Ø"/>
            </a:pPr>
            <a:r>
              <a:rPr lang="en-GB" sz="2400" dirty="0" err="1" smtClean="0">
                <a:solidFill>
                  <a:srgbClr val="C00000"/>
                </a:solidFill>
                <a:latin typeface="+mn-lt"/>
              </a:rPr>
              <a:t>Elektricität</a:t>
            </a:r>
            <a:r>
              <a:rPr lang="en-GB" sz="2400" dirty="0" smtClean="0">
                <a:solidFill>
                  <a:srgbClr val="C00000"/>
                </a:solidFill>
                <a:latin typeface="+mn-lt"/>
              </a:rPr>
              <a:t> </a:t>
            </a:r>
            <a:r>
              <a:rPr lang="en-GB" sz="2400" dirty="0" err="1">
                <a:solidFill>
                  <a:srgbClr val="C00000"/>
                </a:solidFill>
                <a:latin typeface="+mn-lt"/>
              </a:rPr>
              <a:t>N</a:t>
            </a:r>
            <a:r>
              <a:rPr lang="en-GB" sz="2400" dirty="0" err="1" smtClean="0">
                <a:solidFill>
                  <a:srgbClr val="C00000"/>
                </a:solidFill>
                <a:latin typeface="+mn-lt"/>
              </a:rPr>
              <a:t>etzkapacität</a:t>
            </a:r>
            <a:r>
              <a:rPr lang="en-GB" sz="2400" dirty="0" smtClean="0">
                <a:solidFill>
                  <a:srgbClr val="C00000"/>
                </a:solidFill>
                <a:latin typeface="+mn-lt"/>
              </a:rPr>
              <a:t>, </a:t>
            </a:r>
            <a:r>
              <a:rPr lang="en-GB" sz="2400" dirty="0" err="1" smtClean="0">
                <a:solidFill>
                  <a:srgbClr val="C00000"/>
                </a:solidFill>
                <a:latin typeface="+mn-lt"/>
              </a:rPr>
              <a:t>dynamische</a:t>
            </a:r>
            <a:r>
              <a:rPr lang="en-GB" sz="2400" dirty="0" smtClean="0">
                <a:solidFill>
                  <a:srgbClr val="C00000"/>
                </a:solidFill>
                <a:latin typeface="+mn-lt"/>
              </a:rPr>
              <a:t> </a:t>
            </a:r>
            <a:r>
              <a:rPr lang="en-GB" sz="2400" dirty="0" err="1" smtClean="0">
                <a:solidFill>
                  <a:srgbClr val="C00000"/>
                </a:solidFill>
                <a:latin typeface="+mn-lt"/>
              </a:rPr>
              <a:t>Netztarife</a:t>
            </a:r>
            <a:r>
              <a:rPr lang="en-GB" sz="2400" dirty="0" smtClean="0">
                <a:solidFill>
                  <a:srgbClr val="C00000"/>
                </a:solidFill>
                <a:latin typeface="+mn-lt"/>
              </a:rPr>
              <a:t>, </a:t>
            </a:r>
            <a:r>
              <a:rPr lang="en-GB" sz="2400" dirty="0" err="1" smtClean="0">
                <a:solidFill>
                  <a:srgbClr val="C00000"/>
                </a:solidFill>
                <a:latin typeface="+mn-lt"/>
              </a:rPr>
              <a:t>genug</a:t>
            </a:r>
            <a:r>
              <a:rPr lang="en-GB" sz="2400" dirty="0" smtClean="0">
                <a:solidFill>
                  <a:srgbClr val="C00000"/>
                </a:solidFill>
                <a:latin typeface="+mn-lt"/>
              </a:rPr>
              <a:t> </a:t>
            </a:r>
            <a:r>
              <a:rPr lang="en-GB" sz="2400" dirty="0" err="1" smtClean="0">
                <a:solidFill>
                  <a:srgbClr val="C00000"/>
                </a:solidFill>
                <a:latin typeface="+mn-lt"/>
              </a:rPr>
              <a:t>Ökostrom</a:t>
            </a:r>
            <a:endParaRPr lang="en-GB" sz="2400" dirty="0" smtClean="0">
              <a:solidFill>
                <a:srgbClr val="C00000"/>
              </a:solidFill>
              <a:latin typeface="+mn-lt"/>
            </a:endParaRPr>
          </a:p>
          <a:p>
            <a:pPr>
              <a:buFont typeface="Wingdings" panose="05000000000000000000" pitchFamily="2" charset="2"/>
              <a:buChar char="Ø"/>
            </a:pPr>
            <a:r>
              <a:rPr lang="en-GB" sz="2400" dirty="0" err="1" smtClean="0">
                <a:solidFill>
                  <a:srgbClr val="ED9E11"/>
                </a:solidFill>
                <a:latin typeface="+mn-lt"/>
              </a:rPr>
              <a:t>Modernisiering</a:t>
            </a:r>
            <a:r>
              <a:rPr lang="en-GB" sz="2400" dirty="0" smtClean="0">
                <a:solidFill>
                  <a:srgbClr val="ED9E11"/>
                </a:solidFill>
                <a:latin typeface="+mn-lt"/>
              </a:rPr>
              <a:t> </a:t>
            </a:r>
            <a:r>
              <a:rPr lang="en-GB" sz="2400" dirty="0" err="1" smtClean="0">
                <a:solidFill>
                  <a:srgbClr val="ED9E11"/>
                </a:solidFill>
                <a:latin typeface="+mn-lt"/>
              </a:rPr>
              <a:t>uterglasanbau</a:t>
            </a:r>
            <a:endParaRPr lang="en-GB" sz="2400" dirty="0">
              <a:solidFill>
                <a:srgbClr val="ED9E11"/>
              </a:solidFill>
              <a:latin typeface="+mn-lt"/>
            </a:endParaRPr>
          </a:p>
        </p:txBody>
      </p:sp>
      <p:graphicFrame>
        <p:nvGraphicFramePr>
          <p:cNvPr id="8" name="Tabel 2">
            <a:extLst>
              <a:ext uri="{FF2B5EF4-FFF2-40B4-BE49-F238E27FC236}">
                <a16:creationId xmlns:a16="http://schemas.microsoft.com/office/drawing/2014/main" id="{A79C762E-F7D1-0941-875C-3B56A4ACC4B9}"/>
              </a:ext>
            </a:extLst>
          </p:cNvPr>
          <p:cNvGraphicFramePr>
            <a:graphicFrameLocks noGrp="1"/>
          </p:cNvGraphicFramePr>
          <p:nvPr>
            <p:extLst>
              <p:ext uri="{D42A27DB-BD31-4B8C-83A1-F6EECF244321}">
                <p14:modId xmlns:p14="http://schemas.microsoft.com/office/powerpoint/2010/main" val="2738134667"/>
              </p:ext>
            </p:extLst>
          </p:nvPr>
        </p:nvGraphicFramePr>
        <p:xfrm>
          <a:off x="60285" y="5797522"/>
          <a:ext cx="3472107" cy="988662"/>
        </p:xfrm>
        <a:graphic>
          <a:graphicData uri="http://schemas.openxmlformats.org/drawingml/2006/table">
            <a:tbl>
              <a:tblPr firstRow="1" bandRow="1">
                <a:tableStyleId>{5C22544A-7EE6-4342-B048-85BDC9FD1C3A}</a:tableStyleId>
              </a:tblPr>
              <a:tblGrid>
                <a:gridCol w="474267">
                  <a:extLst>
                    <a:ext uri="{9D8B030D-6E8A-4147-A177-3AD203B41FA5}">
                      <a16:colId xmlns:a16="http://schemas.microsoft.com/office/drawing/2014/main" val="2893813313"/>
                    </a:ext>
                  </a:extLst>
                </a:gridCol>
                <a:gridCol w="2997840">
                  <a:extLst>
                    <a:ext uri="{9D8B030D-6E8A-4147-A177-3AD203B41FA5}">
                      <a16:colId xmlns:a16="http://schemas.microsoft.com/office/drawing/2014/main" val="82046649"/>
                    </a:ext>
                  </a:extLst>
                </a:gridCol>
              </a:tblGrid>
              <a:tr h="329554">
                <a:tc>
                  <a:txBody>
                    <a:bodyPr/>
                    <a:lstStyle/>
                    <a:p>
                      <a:endParaRPr lang="nl-NL" sz="1000" dirty="0">
                        <a:latin typeface="Gill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52A"/>
                    </a:solidFill>
                  </a:tcPr>
                </a:tc>
                <a:tc>
                  <a:txBody>
                    <a:bodyPr/>
                    <a:lstStyle/>
                    <a:p>
                      <a:r>
                        <a:rPr lang="nl-NL" sz="1100" b="0" dirty="0" smtClean="0">
                          <a:solidFill>
                            <a:schemeClr val="tx1"/>
                          </a:solidFill>
                          <a:latin typeface="Gill Sans"/>
                        </a:rPr>
                        <a:t>Okay</a:t>
                      </a:r>
                      <a:endParaRPr lang="nl-NL" sz="1100" b="0" dirty="0">
                        <a:solidFill>
                          <a:schemeClr val="tx1"/>
                        </a:solidFill>
                        <a:latin typeface="Gill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8352641"/>
                  </a:ext>
                </a:extLst>
              </a:tr>
              <a:tr h="329554">
                <a:tc>
                  <a:txBody>
                    <a:bodyPr/>
                    <a:lstStyle/>
                    <a:p>
                      <a:endParaRPr lang="nl-NL" sz="1000" dirty="0">
                        <a:latin typeface="Gill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nl-NL" sz="1100" dirty="0" err="1" smtClean="0">
                          <a:solidFill>
                            <a:schemeClr val="tx1"/>
                          </a:solidFill>
                          <a:latin typeface="Gill Sans"/>
                        </a:rPr>
                        <a:t>Fortschritt</a:t>
                      </a:r>
                      <a:r>
                        <a:rPr lang="nl-NL" sz="1100" dirty="0" smtClean="0">
                          <a:solidFill>
                            <a:schemeClr val="tx1"/>
                          </a:solidFill>
                          <a:latin typeface="Gill Sans"/>
                        </a:rPr>
                        <a:t>, </a:t>
                      </a:r>
                      <a:r>
                        <a:rPr lang="nl-NL" sz="1100" dirty="0" err="1" smtClean="0">
                          <a:solidFill>
                            <a:schemeClr val="tx1"/>
                          </a:solidFill>
                          <a:latin typeface="Gill Sans"/>
                        </a:rPr>
                        <a:t>aber</a:t>
                      </a:r>
                      <a:r>
                        <a:rPr lang="nl-NL" sz="1100" dirty="0" smtClean="0">
                          <a:solidFill>
                            <a:schemeClr val="tx1"/>
                          </a:solidFill>
                          <a:latin typeface="Gill Sans"/>
                        </a:rPr>
                        <a:t> </a:t>
                      </a:r>
                      <a:r>
                        <a:rPr lang="nl-NL" sz="1100" dirty="0" err="1" smtClean="0">
                          <a:solidFill>
                            <a:schemeClr val="tx1"/>
                          </a:solidFill>
                          <a:latin typeface="Gill Sans"/>
                        </a:rPr>
                        <a:t>zu</a:t>
                      </a:r>
                      <a:r>
                        <a:rPr lang="nl-NL" sz="1100" dirty="0" smtClean="0">
                          <a:solidFill>
                            <a:schemeClr val="tx1"/>
                          </a:solidFill>
                          <a:latin typeface="Gill Sans"/>
                        </a:rPr>
                        <a:t> </a:t>
                      </a:r>
                      <a:r>
                        <a:rPr lang="nl-NL" sz="1100" dirty="0" err="1" smtClean="0">
                          <a:solidFill>
                            <a:schemeClr val="tx1"/>
                          </a:solidFill>
                          <a:latin typeface="Gill Sans"/>
                        </a:rPr>
                        <a:t>wenig</a:t>
                      </a:r>
                      <a:r>
                        <a:rPr lang="nl-NL" sz="1100" dirty="0" smtClean="0">
                          <a:solidFill>
                            <a:schemeClr val="tx1"/>
                          </a:solidFill>
                          <a:latin typeface="Gill Sans"/>
                        </a:rPr>
                        <a:t> </a:t>
                      </a:r>
                      <a:r>
                        <a:rPr lang="nl-NL" sz="1100" dirty="0" err="1" smtClean="0">
                          <a:solidFill>
                            <a:schemeClr val="tx1"/>
                          </a:solidFill>
                          <a:latin typeface="Gill Sans"/>
                        </a:rPr>
                        <a:t>und</a:t>
                      </a:r>
                      <a:r>
                        <a:rPr lang="nl-NL" sz="1100" dirty="0" smtClean="0">
                          <a:solidFill>
                            <a:schemeClr val="tx1"/>
                          </a:solidFill>
                          <a:latin typeface="Gill Sans"/>
                        </a:rPr>
                        <a:t> </a:t>
                      </a:r>
                      <a:r>
                        <a:rPr lang="nl-NL" sz="1100" dirty="0" err="1" smtClean="0">
                          <a:solidFill>
                            <a:schemeClr val="tx1"/>
                          </a:solidFill>
                          <a:latin typeface="Gill Sans"/>
                        </a:rPr>
                        <a:t>zu</a:t>
                      </a:r>
                      <a:r>
                        <a:rPr lang="nl-NL" sz="1100" dirty="0" smtClean="0">
                          <a:solidFill>
                            <a:schemeClr val="tx1"/>
                          </a:solidFill>
                          <a:latin typeface="Gill Sans"/>
                        </a:rPr>
                        <a:t> </a:t>
                      </a:r>
                      <a:r>
                        <a:rPr lang="nl-NL" sz="1100" dirty="0" err="1" smtClean="0">
                          <a:solidFill>
                            <a:schemeClr val="tx1"/>
                          </a:solidFill>
                          <a:latin typeface="Gill Sans"/>
                        </a:rPr>
                        <a:t>langsam</a:t>
                      </a:r>
                      <a:endParaRPr lang="nl-NL" sz="1100" dirty="0">
                        <a:solidFill>
                          <a:schemeClr val="tx1"/>
                        </a:solidFill>
                        <a:latin typeface="Gill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921685"/>
                  </a:ext>
                </a:extLst>
              </a:tr>
              <a:tr h="329554">
                <a:tc>
                  <a:txBody>
                    <a:bodyPr/>
                    <a:lstStyle/>
                    <a:p>
                      <a:endParaRPr lang="nl-NL" sz="1000" dirty="0">
                        <a:latin typeface="Gill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nl-NL" sz="1100" dirty="0" err="1" smtClean="0">
                          <a:solidFill>
                            <a:schemeClr val="tx1"/>
                          </a:solidFill>
                          <a:latin typeface="Gill Sans"/>
                        </a:rPr>
                        <a:t>Unzureichend</a:t>
                      </a:r>
                      <a:r>
                        <a:rPr lang="nl-NL" sz="1100" dirty="0" smtClean="0">
                          <a:solidFill>
                            <a:schemeClr val="tx1"/>
                          </a:solidFill>
                          <a:latin typeface="Gill Sans"/>
                        </a:rPr>
                        <a:t>: </a:t>
                      </a:r>
                      <a:r>
                        <a:rPr lang="nl-NL" sz="1100" dirty="0" err="1" smtClean="0">
                          <a:solidFill>
                            <a:schemeClr val="tx1"/>
                          </a:solidFill>
                          <a:latin typeface="Gill Sans"/>
                        </a:rPr>
                        <a:t>Obstruktion</a:t>
                      </a:r>
                      <a:endParaRPr lang="nl-NL" sz="1100" dirty="0">
                        <a:solidFill>
                          <a:schemeClr val="tx1"/>
                        </a:solidFill>
                        <a:latin typeface="Gill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610967"/>
                  </a:ext>
                </a:extLst>
              </a:tr>
            </a:tbl>
          </a:graphicData>
        </a:graphic>
      </p:graphicFrame>
    </p:spTree>
    <p:extLst>
      <p:ext uri="{BB962C8B-B14F-4D97-AF65-F5344CB8AC3E}">
        <p14:creationId xmlns:p14="http://schemas.microsoft.com/office/powerpoint/2010/main" val="196973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161032"/>
          </a:xfrm>
          <a:prstGeom prst="rect">
            <a:avLst/>
          </a:prstGeom>
        </p:spPr>
      </p:pic>
      <p:sp>
        <p:nvSpPr>
          <p:cNvPr id="23557" name="Tekstvak 10"/>
          <p:cNvSpPr txBox="1">
            <a:spLocks noChangeArrowheads="1"/>
          </p:cNvSpPr>
          <p:nvPr/>
        </p:nvSpPr>
        <p:spPr bwMode="auto">
          <a:xfrm>
            <a:off x="231775" y="1030331"/>
            <a:ext cx="3977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pPr>
            <a:r>
              <a:rPr lang="nl-NL" altLang="nl-NL" sz="3000" dirty="0" err="1" smtClean="0">
                <a:solidFill>
                  <a:srgbClr val="29952A"/>
                </a:solidFill>
                <a:latin typeface="Gill Sans"/>
                <a:ea typeface="Gill Sans SemiBold"/>
                <a:cs typeface="Gill Sans SemiBold"/>
              </a:rPr>
              <a:t>Projektionen</a:t>
            </a:r>
            <a:r>
              <a:rPr lang="nl-NL" altLang="nl-NL" sz="3000" dirty="0" smtClean="0">
                <a:solidFill>
                  <a:srgbClr val="29952A"/>
                </a:solidFill>
                <a:latin typeface="Gill Sans"/>
                <a:ea typeface="Gill Sans SemiBold"/>
                <a:cs typeface="Gill Sans SemiBold"/>
              </a:rPr>
              <a:t> </a:t>
            </a:r>
            <a:endParaRPr lang="nl-NL" altLang="nl-NL" sz="3000" dirty="0">
              <a:solidFill>
                <a:srgbClr val="29952A"/>
              </a:solidFill>
              <a:latin typeface="Gill Sans"/>
              <a:ea typeface="Gill Sans SemiBold"/>
              <a:cs typeface="Gill Sans SemiBold"/>
            </a:endParaRPr>
          </a:p>
          <a:p>
            <a:pPr>
              <a:lnSpc>
                <a:spcPct val="80000"/>
              </a:lnSpc>
              <a:spcBef>
                <a:spcPct val="0"/>
              </a:spcBef>
              <a:buFontTx/>
              <a:buNone/>
            </a:pPr>
            <a:r>
              <a:rPr lang="nl-NL" altLang="nl-NL" sz="3000" dirty="0">
                <a:solidFill>
                  <a:srgbClr val="29952A"/>
                </a:solidFill>
                <a:latin typeface="Gill Sans"/>
                <a:ea typeface="Gill Sans SemiBold"/>
                <a:cs typeface="Gill Sans SemiBold"/>
              </a:rPr>
              <a:t>CO</a:t>
            </a:r>
            <a:r>
              <a:rPr lang="nl-NL" altLang="nl-NL" sz="3000" baseline="-25000" dirty="0">
                <a:solidFill>
                  <a:srgbClr val="29952A"/>
                </a:solidFill>
                <a:latin typeface="Gill Sans"/>
                <a:ea typeface="Gill Sans SemiBold"/>
                <a:cs typeface="Gill Sans SemiBold"/>
              </a:rPr>
              <a:t>2</a:t>
            </a:r>
            <a:r>
              <a:rPr lang="nl-NL" altLang="nl-NL" sz="3000" dirty="0">
                <a:solidFill>
                  <a:srgbClr val="29952A"/>
                </a:solidFill>
                <a:latin typeface="Gill Sans"/>
                <a:ea typeface="Gill Sans SemiBold"/>
                <a:cs typeface="Gill Sans SemiBold"/>
              </a:rPr>
              <a:t>-Emissionen 2030</a:t>
            </a:r>
          </a:p>
        </p:txBody>
      </p:sp>
      <p:sp>
        <p:nvSpPr>
          <p:cNvPr id="16390" name="Tekstvak 6"/>
          <p:cNvSpPr txBox="1">
            <a:spLocks noChangeArrowheads="1"/>
          </p:cNvSpPr>
          <p:nvPr/>
        </p:nvSpPr>
        <p:spPr bwMode="auto">
          <a:xfrm>
            <a:off x="223838" y="2300288"/>
            <a:ext cx="8662467"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Tx/>
              <a:buChar char="-"/>
              <a:defRPr/>
            </a:pPr>
            <a:endParaRPr lang="nl-NL" altLang="nl-NL" dirty="0">
              <a:latin typeface="Gill Sans"/>
            </a:endParaRPr>
          </a:p>
          <a:p>
            <a:pPr>
              <a:lnSpc>
                <a:spcPct val="120000"/>
              </a:lnSpc>
              <a:buFont typeface="Arial" panose="020B0604020202020204" pitchFamily="34" charset="0"/>
              <a:buChar char="•"/>
              <a:defRPr/>
            </a:pPr>
            <a:endParaRPr lang="nl-NL" altLang="nl-NL" sz="2000" dirty="0">
              <a:latin typeface="Gill Sans"/>
            </a:endParaRPr>
          </a:p>
        </p:txBody>
      </p:sp>
      <p:pic>
        <p:nvPicPr>
          <p:cNvPr id="6" name="Picture 2">
            <a:extLst>
              <a:ext uri="{FF2B5EF4-FFF2-40B4-BE49-F238E27FC236}">
                <a16:creationId xmlns:a16="http://schemas.microsoft.com/office/drawing/2014/main" id="{8A36009B-2FF9-43F2-B028-14AE106C73CE}"/>
              </a:ext>
            </a:extLst>
          </p:cNvPr>
          <p:cNvPicPr>
            <a:picLocks noChangeAspect="1"/>
          </p:cNvPicPr>
          <p:nvPr/>
        </p:nvPicPr>
        <p:blipFill>
          <a:blip r:embed="rId4"/>
          <a:stretch>
            <a:fillRect/>
          </a:stretch>
        </p:blipFill>
        <p:spPr>
          <a:xfrm>
            <a:off x="223838" y="2167646"/>
            <a:ext cx="8662467" cy="4625915"/>
          </a:xfrm>
          <a:prstGeom prst="rect">
            <a:avLst/>
          </a:prstGeom>
        </p:spPr>
      </p:pic>
      <p:sp>
        <p:nvSpPr>
          <p:cNvPr id="3" name="Ovaal 2"/>
          <p:cNvSpPr/>
          <p:nvPr/>
        </p:nvSpPr>
        <p:spPr>
          <a:xfrm>
            <a:off x="6460434" y="3094352"/>
            <a:ext cx="485029" cy="1994483"/>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Lachebekje 3"/>
          <p:cNvSpPr/>
          <p:nvPr/>
        </p:nvSpPr>
        <p:spPr>
          <a:xfrm>
            <a:off x="8424408" y="5539520"/>
            <a:ext cx="435028" cy="368646"/>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p:cNvSpPr/>
          <p:nvPr/>
        </p:nvSpPr>
        <p:spPr>
          <a:xfrm>
            <a:off x="4245997" y="3100966"/>
            <a:ext cx="970059" cy="663934"/>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8143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161032"/>
          </a:xfrm>
          <a:prstGeom prst="rect">
            <a:avLst/>
          </a:prstGeom>
        </p:spPr>
      </p:pic>
      <p:sp>
        <p:nvSpPr>
          <p:cNvPr id="5" name="Tekstvak 4"/>
          <p:cNvSpPr txBox="1"/>
          <p:nvPr/>
        </p:nvSpPr>
        <p:spPr>
          <a:xfrm>
            <a:off x="144379" y="2168251"/>
            <a:ext cx="6153515" cy="4154984"/>
          </a:xfrm>
          <a:prstGeom prst="rect">
            <a:avLst/>
          </a:prstGeom>
          <a:noFill/>
        </p:spPr>
        <p:txBody>
          <a:bodyPr wrap="square" rtlCol="0">
            <a:spAutoFit/>
          </a:bodyPr>
          <a:lstStyle/>
          <a:p>
            <a:pPr marL="457200" indent="-457200">
              <a:buFont typeface="Arial" panose="020B0604020202020204" pitchFamily="34" charset="0"/>
              <a:buChar char="•"/>
            </a:pPr>
            <a:r>
              <a:rPr lang="nl-NL" sz="2200" dirty="0" smtClean="0">
                <a:solidFill>
                  <a:srgbClr val="29952A"/>
                </a:solidFill>
              </a:rPr>
              <a:t>Industrie </a:t>
            </a:r>
            <a:r>
              <a:rPr lang="nl-NL" sz="2200" dirty="0">
                <a:solidFill>
                  <a:srgbClr val="29952A"/>
                </a:solidFill>
              </a:rPr>
              <a:t>(ETS): </a:t>
            </a:r>
            <a:r>
              <a:rPr lang="nl-NL" sz="2200" dirty="0" smtClean="0">
                <a:solidFill>
                  <a:srgbClr val="29952A"/>
                </a:solidFill>
              </a:rPr>
              <a:t>CO</a:t>
            </a:r>
            <a:r>
              <a:rPr lang="nl-NL" sz="2200" baseline="-25000" dirty="0" smtClean="0">
                <a:solidFill>
                  <a:srgbClr val="29952A"/>
                </a:solidFill>
              </a:rPr>
              <a:t>2</a:t>
            </a:r>
            <a:r>
              <a:rPr lang="nl-NL" sz="2200" dirty="0" smtClean="0">
                <a:solidFill>
                  <a:srgbClr val="29952A"/>
                </a:solidFill>
              </a:rPr>
              <a:t>-preis </a:t>
            </a:r>
            <a:r>
              <a:rPr lang="nl-NL" sz="2200" dirty="0" err="1" smtClean="0">
                <a:solidFill>
                  <a:srgbClr val="29952A"/>
                </a:solidFill>
              </a:rPr>
              <a:t>nach</a:t>
            </a:r>
            <a:r>
              <a:rPr lang="nl-NL" sz="2200" dirty="0" smtClean="0">
                <a:solidFill>
                  <a:srgbClr val="29952A"/>
                </a:solidFill>
              </a:rPr>
              <a:t> 125</a:t>
            </a:r>
            <a:r>
              <a:rPr lang="nl-NL" sz="2200" dirty="0">
                <a:solidFill>
                  <a:srgbClr val="29952A"/>
                </a:solidFill>
              </a:rPr>
              <a:t>,- / ton </a:t>
            </a:r>
            <a:r>
              <a:rPr lang="nl-NL" sz="2200" dirty="0" smtClean="0">
                <a:solidFill>
                  <a:srgbClr val="29952A"/>
                </a:solidFill>
              </a:rPr>
              <a:t>2030</a:t>
            </a:r>
            <a:r>
              <a:rPr lang="nl-NL" sz="2200" dirty="0">
                <a:solidFill>
                  <a:srgbClr val="29952A"/>
                </a:solidFill>
              </a:rPr>
              <a:t>; </a:t>
            </a:r>
            <a:r>
              <a:rPr lang="nl-NL" sz="2200" dirty="0" err="1" smtClean="0">
                <a:solidFill>
                  <a:srgbClr val="29952A"/>
                </a:solidFill>
              </a:rPr>
              <a:t>über</a:t>
            </a:r>
            <a:r>
              <a:rPr lang="nl-NL" sz="2200" dirty="0" smtClean="0">
                <a:solidFill>
                  <a:srgbClr val="29952A"/>
                </a:solidFill>
              </a:rPr>
              <a:t> </a:t>
            </a:r>
            <a:r>
              <a:rPr lang="nl-NL" sz="2200" dirty="0">
                <a:solidFill>
                  <a:srgbClr val="29952A"/>
                </a:solidFill>
              </a:rPr>
              <a:t>benchmark (</a:t>
            </a:r>
            <a:r>
              <a:rPr lang="nl-NL" sz="2200" dirty="0" err="1" smtClean="0">
                <a:solidFill>
                  <a:srgbClr val="29952A"/>
                </a:solidFill>
              </a:rPr>
              <a:t>marginal</a:t>
            </a:r>
            <a:r>
              <a:rPr lang="nl-NL" sz="2200" dirty="0" smtClean="0">
                <a:solidFill>
                  <a:srgbClr val="29952A"/>
                </a:solidFill>
              </a:rPr>
              <a:t>, nicht alle </a:t>
            </a:r>
            <a:r>
              <a:rPr lang="nl-NL" sz="2200" dirty="0" err="1" smtClean="0">
                <a:solidFill>
                  <a:srgbClr val="29952A"/>
                </a:solidFill>
              </a:rPr>
              <a:t>Emission</a:t>
            </a:r>
            <a:r>
              <a:rPr lang="nl-NL" sz="2200" dirty="0" smtClean="0">
                <a:solidFill>
                  <a:srgbClr val="29952A"/>
                </a:solidFill>
              </a:rPr>
              <a:t>)</a:t>
            </a:r>
            <a:endParaRPr lang="nl-NL" sz="2200" dirty="0">
              <a:solidFill>
                <a:srgbClr val="29952A"/>
              </a:solidFill>
            </a:endParaRPr>
          </a:p>
          <a:p>
            <a:pPr marL="457200" indent="-457200">
              <a:buFont typeface="Arial" panose="020B0604020202020204" pitchFamily="34" charset="0"/>
              <a:buChar char="•"/>
            </a:pPr>
            <a:r>
              <a:rPr lang="nl-NL" sz="2200" dirty="0" err="1" smtClean="0">
                <a:solidFill>
                  <a:srgbClr val="29952A"/>
                </a:solidFill>
              </a:rPr>
              <a:t>Neue</a:t>
            </a:r>
            <a:r>
              <a:rPr lang="nl-NL" sz="2200" dirty="0" smtClean="0">
                <a:solidFill>
                  <a:srgbClr val="29952A"/>
                </a:solidFill>
              </a:rPr>
              <a:t> </a:t>
            </a:r>
            <a:r>
              <a:rPr lang="nl-NL" sz="2200" dirty="0" err="1" smtClean="0">
                <a:solidFill>
                  <a:srgbClr val="29952A"/>
                </a:solidFill>
              </a:rPr>
              <a:t>Regierung</a:t>
            </a:r>
            <a:r>
              <a:rPr lang="nl-NL" sz="2200" dirty="0" smtClean="0">
                <a:solidFill>
                  <a:srgbClr val="29952A"/>
                </a:solidFill>
              </a:rPr>
              <a:t>; CO</a:t>
            </a:r>
            <a:r>
              <a:rPr lang="nl-NL" sz="2200" baseline="-25000" dirty="0" smtClean="0">
                <a:solidFill>
                  <a:srgbClr val="29952A"/>
                </a:solidFill>
              </a:rPr>
              <a:t>2</a:t>
            </a:r>
            <a:r>
              <a:rPr lang="nl-NL" sz="2200" dirty="0" smtClean="0">
                <a:solidFill>
                  <a:srgbClr val="29952A"/>
                </a:solidFill>
              </a:rPr>
              <a:t> Ziel von -49% </a:t>
            </a:r>
            <a:r>
              <a:rPr lang="nl-NL" sz="2200" dirty="0" err="1" smtClean="0">
                <a:solidFill>
                  <a:srgbClr val="29952A"/>
                </a:solidFill>
              </a:rPr>
              <a:t>zu</a:t>
            </a:r>
            <a:r>
              <a:rPr lang="nl-NL" sz="2200" dirty="0" smtClean="0">
                <a:solidFill>
                  <a:srgbClr val="29952A"/>
                </a:solidFill>
              </a:rPr>
              <a:t> -55% in 2030 conform EU? </a:t>
            </a:r>
            <a:r>
              <a:rPr lang="nl-NL" sz="2200" dirty="0" err="1" smtClean="0">
                <a:solidFill>
                  <a:srgbClr val="29952A"/>
                </a:solidFill>
              </a:rPr>
              <a:t>Sogar</a:t>
            </a:r>
            <a:r>
              <a:rPr lang="nl-NL" sz="2200" dirty="0" smtClean="0">
                <a:solidFill>
                  <a:srgbClr val="29952A"/>
                </a:solidFill>
              </a:rPr>
              <a:t> </a:t>
            </a:r>
            <a:r>
              <a:rPr lang="nl-NL" sz="2200" dirty="0" err="1" smtClean="0">
                <a:solidFill>
                  <a:srgbClr val="29952A"/>
                </a:solidFill>
              </a:rPr>
              <a:t>mehr</a:t>
            </a:r>
            <a:r>
              <a:rPr lang="nl-NL" sz="2200" dirty="0" smtClean="0">
                <a:solidFill>
                  <a:srgbClr val="29952A"/>
                </a:solidFill>
              </a:rPr>
              <a:t>?</a:t>
            </a:r>
          </a:p>
          <a:p>
            <a:pPr marL="457200" indent="-457200">
              <a:buFont typeface="Arial" panose="020B0604020202020204" pitchFamily="34" charset="0"/>
              <a:buChar char="•"/>
            </a:pPr>
            <a:r>
              <a:rPr lang="nl-NL" sz="2200" dirty="0" err="1" smtClean="0">
                <a:solidFill>
                  <a:srgbClr val="29952A"/>
                </a:solidFill>
              </a:rPr>
              <a:t>Fiskalisch</a:t>
            </a:r>
            <a:r>
              <a:rPr lang="nl-NL" sz="2200" dirty="0" smtClean="0">
                <a:solidFill>
                  <a:srgbClr val="29952A"/>
                </a:solidFill>
              </a:rPr>
              <a:t>: was </a:t>
            </a:r>
            <a:r>
              <a:rPr lang="nl-NL" sz="2200" dirty="0" err="1" smtClean="0">
                <a:solidFill>
                  <a:srgbClr val="29952A"/>
                </a:solidFill>
              </a:rPr>
              <a:t>mit</a:t>
            </a:r>
            <a:r>
              <a:rPr lang="nl-NL" sz="2200" dirty="0" smtClean="0">
                <a:solidFill>
                  <a:srgbClr val="29952A"/>
                </a:solidFill>
              </a:rPr>
              <a:t> </a:t>
            </a:r>
            <a:r>
              <a:rPr lang="nl-NL" sz="2200" dirty="0" err="1" smtClean="0">
                <a:solidFill>
                  <a:srgbClr val="29952A"/>
                </a:solidFill>
              </a:rPr>
              <a:t>reduzierte</a:t>
            </a:r>
            <a:r>
              <a:rPr lang="nl-NL" sz="2200" dirty="0" smtClean="0">
                <a:solidFill>
                  <a:srgbClr val="29952A"/>
                </a:solidFill>
              </a:rPr>
              <a:t> </a:t>
            </a:r>
            <a:r>
              <a:rPr lang="nl-NL" sz="2200" dirty="0" err="1" smtClean="0">
                <a:solidFill>
                  <a:srgbClr val="29952A"/>
                </a:solidFill>
              </a:rPr>
              <a:t>Rate</a:t>
            </a:r>
            <a:r>
              <a:rPr lang="nl-NL" sz="2200" dirty="0" smtClean="0">
                <a:solidFill>
                  <a:srgbClr val="29952A"/>
                </a:solidFill>
              </a:rPr>
              <a:t> </a:t>
            </a:r>
            <a:r>
              <a:rPr lang="nl-NL" sz="2200" dirty="0" err="1" smtClean="0">
                <a:solidFill>
                  <a:srgbClr val="29952A"/>
                </a:solidFill>
              </a:rPr>
              <a:t>energiesteuer</a:t>
            </a:r>
            <a:r>
              <a:rPr lang="nl-NL" sz="2200" dirty="0" smtClean="0">
                <a:solidFill>
                  <a:srgbClr val="29952A"/>
                </a:solidFill>
              </a:rPr>
              <a:t> </a:t>
            </a:r>
            <a:r>
              <a:rPr lang="nl-NL" sz="2200" dirty="0" err="1" smtClean="0">
                <a:solidFill>
                  <a:srgbClr val="29952A"/>
                </a:solidFill>
              </a:rPr>
              <a:t>erdgas</a:t>
            </a:r>
            <a:r>
              <a:rPr lang="nl-NL" sz="2200" dirty="0" smtClean="0">
                <a:solidFill>
                  <a:srgbClr val="29952A"/>
                </a:solidFill>
              </a:rPr>
              <a:t> </a:t>
            </a:r>
            <a:r>
              <a:rPr lang="nl-NL" sz="2200" dirty="0" err="1" smtClean="0">
                <a:solidFill>
                  <a:srgbClr val="29952A"/>
                </a:solidFill>
              </a:rPr>
              <a:t>und</a:t>
            </a:r>
            <a:r>
              <a:rPr lang="nl-NL" sz="2200" dirty="0" smtClean="0">
                <a:solidFill>
                  <a:srgbClr val="29952A"/>
                </a:solidFill>
              </a:rPr>
              <a:t> KWK </a:t>
            </a:r>
            <a:r>
              <a:rPr lang="nl-NL" sz="2200" dirty="0" err="1" smtClean="0">
                <a:solidFill>
                  <a:srgbClr val="29952A"/>
                </a:solidFill>
              </a:rPr>
              <a:t>Dispensation</a:t>
            </a:r>
            <a:r>
              <a:rPr lang="nl-NL" sz="2200" dirty="0" smtClean="0">
                <a:solidFill>
                  <a:srgbClr val="29952A"/>
                </a:solidFill>
              </a:rPr>
              <a:t>? CO</a:t>
            </a:r>
            <a:r>
              <a:rPr lang="nl-NL" sz="2200" baseline="-25000" dirty="0" smtClean="0">
                <a:solidFill>
                  <a:srgbClr val="29952A"/>
                </a:solidFill>
              </a:rPr>
              <a:t>2</a:t>
            </a:r>
            <a:r>
              <a:rPr lang="nl-NL" sz="2200" dirty="0" smtClean="0">
                <a:solidFill>
                  <a:srgbClr val="29952A"/>
                </a:solidFill>
              </a:rPr>
              <a:t> </a:t>
            </a:r>
            <a:r>
              <a:rPr lang="nl-NL" sz="2200" dirty="0" err="1" smtClean="0">
                <a:solidFill>
                  <a:srgbClr val="29952A"/>
                </a:solidFill>
              </a:rPr>
              <a:t>steuer</a:t>
            </a:r>
            <a:r>
              <a:rPr lang="nl-NL" sz="2200" dirty="0" smtClean="0">
                <a:solidFill>
                  <a:srgbClr val="29952A"/>
                </a:solidFill>
              </a:rPr>
              <a:t>?</a:t>
            </a:r>
            <a:endParaRPr lang="nl-NL" sz="2200" dirty="0">
              <a:solidFill>
                <a:srgbClr val="29952A"/>
              </a:solidFill>
            </a:endParaRPr>
          </a:p>
          <a:p>
            <a:pPr marL="457200" indent="-457200">
              <a:buFont typeface="Arial" panose="020B0604020202020204" pitchFamily="34" charset="0"/>
              <a:buChar char="•"/>
            </a:pPr>
            <a:r>
              <a:rPr lang="nl-NL" sz="2200" dirty="0" err="1" smtClean="0">
                <a:solidFill>
                  <a:srgbClr val="29952A"/>
                </a:solidFill>
              </a:rPr>
              <a:t>Jetzt</a:t>
            </a:r>
            <a:r>
              <a:rPr lang="nl-NL" sz="2200" dirty="0" smtClean="0">
                <a:solidFill>
                  <a:srgbClr val="29952A"/>
                </a:solidFill>
              </a:rPr>
              <a:t> CO</a:t>
            </a:r>
            <a:r>
              <a:rPr lang="nl-NL" sz="2200" baseline="-25000" dirty="0" smtClean="0">
                <a:solidFill>
                  <a:srgbClr val="29952A"/>
                </a:solidFill>
              </a:rPr>
              <a:t>2</a:t>
            </a:r>
            <a:r>
              <a:rPr lang="nl-NL" sz="2200" dirty="0" smtClean="0">
                <a:solidFill>
                  <a:srgbClr val="29952A"/>
                </a:solidFill>
              </a:rPr>
              <a:t> </a:t>
            </a:r>
            <a:r>
              <a:rPr lang="nl-NL" sz="2200" dirty="0" err="1" smtClean="0">
                <a:solidFill>
                  <a:srgbClr val="29952A"/>
                </a:solidFill>
              </a:rPr>
              <a:t>Zahlung</a:t>
            </a:r>
            <a:r>
              <a:rPr lang="nl-NL" sz="2200" dirty="0" smtClean="0">
                <a:solidFill>
                  <a:srgbClr val="29952A"/>
                </a:solidFill>
              </a:rPr>
              <a:t> </a:t>
            </a:r>
            <a:r>
              <a:rPr lang="nl-NL" sz="2200" dirty="0" err="1" smtClean="0">
                <a:solidFill>
                  <a:srgbClr val="29952A"/>
                </a:solidFill>
              </a:rPr>
              <a:t>nach</a:t>
            </a:r>
            <a:r>
              <a:rPr lang="nl-NL" sz="2200" dirty="0" smtClean="0">
                <a:solidFill>
                  <a:srgbClr val="29952A"/>
                </a:solidFill>
              </a:rPr>
              <a:t> </a:t>
            </a:r>
            <a:r>
              <a:rPr lang="nl-NL" sz="2200" dirty="0" err="1" smtClean="0">
                <a:solidFill>
                  <a:srgbClr val="29952A"/>
                </a:solidFill>
              </a:rPr>
              <a:t>Sektorziel</a:t>
            </a:r>
            <a:r>
              <a:rPr lang="nl-NL" sz="2200" dirty="0" smtClean="0">
                <a:solidFill>
                  <a:srgbClr val="29952A"/>
                </a:solidFill>
              </a:rPr>
              <a:t>; schaffen </a:t>
            </a:r>
            <a:r>
              <a:rPr lang="nl-NL" sz="2200" dirty="0" err="1" smtClean="0">
                <a:solidFill>
                  <a:srgbClr val="29952A"/>
                </a:solidFill>
              </a:rPr>
              <a:t>wir</a:t>
            </a:r>
            <a:r>
              <a:rPr lang="nl-NL" sz="2200" dirty="0" smtClean="0">
                <a:solidFill>
                  <a:srgbClr val="29952A"/>
                </a:solidFill>
              </a:rPr>
              <a:t> </a:t>
            </a:r>
            <a:r>
              <a:rPr lang="nl-NL" sz="2200" dirty="0" err="1" smtClean="0">
                <a:solidFill>
                  <a:srgbClr val="29952A"/>
                </a:solidFill>
              </a:rPr>
              <a:t>individualisiering</a:t>
            </a:r>
            <a:r>
              <a:rPr lang="nl-NL" sz="2200" dirty="0" smtClean="0">
                <a:solidFill>
                  <a:srgbClr val="29952A"/>
                </a:solidFill>
              </a:rPr>
              <a:t> (</a:t>
            </a:r>
            <a:r>
              <a:rPr lang="nl-NL" sz="2200" dirty="0" err="1" smtClean="0">
                <a:solidFill>
                  <a:srgbClr val="29952A"/>
                </a:solidFill>
              </a:rPr>
              <a:t>Staatstütze</a:t>
            </a:r>
            <a:r>
              <a:rPr lang="nl-NL" sz="2200" dirty="0" smtClean="0">
                <a:solidFill>
                  <a:srgbClr val="29952A"/>
                </a:solidFill>
              </a:rPr>
              <a:t> </a:t>
            </a:r>
            <a:r>
              <a:rPr lang="nl-NL" sz="2200" dirty="0" err="1">
                <a:solidFill>
                  <a:srgbClr val="29952A"/>
                </a:solidFill>
              </a:rPr>
              <a:t>A</a:t>
            </a:r>
            <a:r>
              <a:rPr lang="nl-NL" sz="2200" dirty="0" err="1" smtClean="0">
                <a:solidFill>
                  <a:srgbClr val="29952A"/>
                </a:solidFill>
              </a:rPr>
              <a:t>spekte</a:t>
            </a:r>
            <a:r>
              <a:rPr lang="nl-NL" sz="2200" dirty="0" smtClean="0">
                <a:solidFill>
                  <a:srgbClr val="29952A"/>
                </a:solidFill>
              </a:rPr>
              <a:t>); in </a:t>
            </a:r>
            <a:r>
              <a:rPr lang="nl-NL" sz="2200" dirty="0" err="1">
                <a:solidFill>
                  <a:srgbClr val="29952A"/>
                </a:solidFill>
              </a:rPr>
              <a:t>K</a:t>
            </a:r>
            <a:r>
              <a:rPr lang="nl-NL" sz="2200" dirty="0" err="1" smtClean="0">
                <a:solidFill>
                  <a:srgbClr val="29952A"/>
                </a:solidFill>
              </a:rPr>
              <a:t>ombination</a:t>
            </a:r>
            <a:r>
              <a:rPr lang="nl-NL" sz="2200" dirty="0" smtClean="0">
                <a:solidFill>
                  <a:srgbClr val="29952A"/>
                </a:solidFill>
              </a:rPr>
              <a:t> </a:t>
            </a:r>
            <a:r>
              <a:rPr lang="nl-NL" sz="2200" dirty="0" err="1" smtClean="0">
                <a:solidFill>
                  <a:srgbClr val="29952A"/>
                </a:solidFill>
              </a:rPr>
              <a:t>mit</a:t>
            </a:r>
            <a:r>
              <a:rPr lang="nl-NL" sz="2200" dirty="0" smtClean="0">
                <a:solidFill>
                  <a:srgbClr val="29952A"/>
                </a:solidFill>
              </a:rPr>
              <a:t> </a:t>
            </a:r>
            <a:r>
              <a:rPr lang="nl-NL" sz="2200" dirty="0" err="1" smtClean="0">
                <a:solidFill>
                  <a:srgbClr val="29952A"/>
                </a:solidFill>
              </a:rPr>
              <a:t>fiskalische</a:t>
            </a:r>
            <a:r>
              <a:rPr lang="nl-NL" sz="2200" dirty="0" smtClean="0">
                <a:solidFill>
                  <a:srgbClr val="29952A"/>
                </a:solidFill>
              </a:rPr>
              <a:t> </a:t>
            </a:r>
            <a:r>
              <a:rPr lang="nl-NL" sz="2200" dirty="0" err="1" smtClean="0">
                <a:solidFill>
                  <a:srgbClr val="29952A"/>
                </a:solidFill>
              </a:rPr>
              <a:t>Veränderugen</a:t>
            </a:r>
            <a:r>
              <a:rPr lang="nl-NL" sz="2200" dirty="0" smtClean="0">
                <a:solidFill>
                  <a:srgbClr val="29952A"/>
                </a:solidFill>
              </a:rPr>
              <a:t>? </a:t>
            </a:r>
          </a:p>
          <a:p>
            <a:pPr marL="457200" indent="-457200">
              <a:buFont typeface="Arial" panose="020B0604020202020204" pitchFamily="34" charset="0"/>
              <a:buChar char="•"/>
            </a:pPr>
            <a:r>
              <a:rPr lang="nl-NL" sz="2200" dirty="0" smtClean="0">
                <a:solidFill>
                  <a:srgbClr val="29952A"/>
                </a:solidFill>
              </a:rPr>
              <a:t>EU: </a:t>
            </a:r>
            <a:r>
              <a:rPr lang="nl-NL" sz="2200" dirty="0" err="1" smtClean="0">
                <a:solidFill>
                  <a:srgbClr val="29952A"/>
                </a:solidFill>
              </a:rPr>
              <a:t>Energiesteuer</a:t>
            </a:r>
            <a:r>
              <a:rPr lang="nl-NL" sz="2200" dirty="0" smtClean="0">
                <a:solidFill>
                  <a:srgbClr val="29952A"/>
                </a:solidFill>
              </a:rPr>
              <a:t> Richtlinie; ETS </a:t>
            </a:r>
            <a:r>
              <a:rPr lang="nl-NL" sz="2200" dirty="0" err="1" smtClean="0">
                <a:solidFill>
                  <a:srgbClr val="29952A"/>
                </a:solidFill>
              </a:rPr>
              <a:t>Ertweiterung</a:t>
            </a:r>
            <a:r>
              <a:rPr lang="nl-NL" sz="2200" dirty="0" smtClean="0">
                <a:solidFill>
                  <a:srgbClr val="29952A"/>
                </a:solidFill>
              </a:rPr>
              <a:t>?; EU-ETS CO</a:t>
            </a:r>
            <a:r>
              <a:rPr lang="nl-NL" sz="2200" baseline="-25000" dirty="0" smtClean="0">
                <a:solidFill>
                  <a:srgbClr val="29952A"/>
                </a:solidFill>
              </a:rPr>
              <a:t>2</a:t>
            </a:r>
            <a:r>
              <a:rPr lang="nl-NL" sz="2200" dirty="0" smtClean="0">
                <a:solidFill>
                  <a:srgbClr val="29952A"/>
                </a:solidFill>
              </a:rPr>
              <a:t>-preis </a:t>
            </a:r>
            <a:r>
              <a:rPr lang="nl-NL" sz="2200" dirty="0" err="1" smtClean="0">
                <a:solidFill>
                  <a:srgbClr val="29952A"/>
                </a:solidFill>
              </a:rPr>
              <a:t>Entwicklung</a:t>
            </a:r>
            <a:r>
              <a:rPr lang="nl-NL" sz="2200" dirty="0" smtClean="0">
                <a:solidFill>
                  <a:srgbClr val="29952A"/>
                </a:solidFill>
              </a:rPr>
              <a:t>?</a:t>
            </a:r>
          </a:p>
        </p:txBody>
      </p:sp>
      <p:pic>
        <p:nvPicPr>
          <p:cNvPr id="6" name="Picture 2" descr="Afbeeldingsresultaat voor de toekomstvoorspe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893" y="778521"/>
            <a:ext cx="2810107" cy="291314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50466" y="970484"/>
            <a:ext cx="5653377" cy="892552"/>
          </a:xfrm>
          <a:prstGeom prst="rect">
            <a:avLst/>
          </a:prstGeom>
          <a:noFill/>
        </p:spPr>
        <p:txBody>
          <a:bodyPr wrap="square" rtlCol="0">
            <a:spAutoFit/>
          </a:bodyPr>
          <a:lstStyle/>
          <a:p>
            <a:r>
              <a:rPr lang="nl-NL" sz="2600" b="1" dirty="0" err="1" smtClean="0">
                <a:solidFill>
                  <a:srgbClr val="29952A"/>
                </a:solidFill>
              </a:rPr>
              <a:t>Politischer</a:t>
            </a:r>
            <a:r>
              <a:rPr lang="nl-NL" sz="2600" b="1" dirty="0" smtClean="0">
                <a:solidFill>
                  <a:srgbClr val="29952A"/>
                </a:solidFill>
              </a:rPr>
              <a:t> </a:t>
            </a:r>
            <a:r>
              <a:rPr lang="nl-NL" sz="2600" b="1" dirty="0" err="1" smtClean="0">
                <a:solidFill>
                  <a:srgbClr val="29952A"/>
                </a:solidFill>
              </a:rPr>
              <a:t>Entwicklungen</a:t>
            </a:r>
            <a:r>
              <a:rPr lang="nl-NL" sz="2600" b="1" dirty="0" smtClean="0">
                <a:solidFill>
                  <a:srgbClr val="29952A"/>
                </a:solidFill>
              </a:rPr>
              <a:t> </a:t>
            </a:r>
            <a:r>
              <a:rPr lang="nl-NL" sz="2600" b="1" dirty="0" err="1" smtClean="0">
                <a:solidFill>
                  <a:srgbClr val="29952A"/>
                </a:solidFill>
              </a:rPr>
              <a:t>und</a:t>
            </a:r>
            <a:r>
              <a:rPr lang="nl-NL" sz="2600" b="1" dirty="0" smtClean="0">
                <a:solidFill>
                  <a:srgbClr val="29952A"/>
                </a:solidFill>
              </a:rPr>
              <a:t> </a:t>
            </a:r>
            <a:r>
              <a:rPr lang="nl-NL" sz="2600" b="1" dirty="0" err="1" smtClean="0">
                <a:solidFill>
                  <a:srgbClr val="29952A"/>
                </a:solidFill>
              </a:rPr>
              <a:t>Unsicherheiten</a:t>
            </a:r>
            <a:endParaRPr lang="nl-NL" sz="2600" b="1" dirty="0">
              <a:solidFill>
                <a:srgbClr val="29952A"/>
              </a:solidFill>
            </a:endParaRPr>
          </a:p>
        </p:txBody>
      </p:sp>
    </p:spTree>
    <p:extLst>
      <p:ext uri="{BB962C8B-B14F-4D97-AF65-F5344CB8AC3E}">
        <p14:creationId xmlns:p14="http://schemas.microsoft.com/office/powerpoint/2010/main" val="269547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161032"/>
          </a:xfrm>
          <a:prstGeom prst="rect">
            <a:avLst/>
          </a:prstGeom>
        </p:spPr>
      </p:pic>
      <p:pic>
        <p:nvPicPr>
          <p:cNvPr id="5" name="Picture 2" descr="Afbeeldingsresultaat voor t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269" y="0"/>
            <a:ext cx="2377731" cy="237773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73103" y="985962"/>
            <a:ext cx="4639586" cy="769441"/>
          </a:xfrm>
          <a:prstGeom prst="rect">
            <a:avLst/>
          </a:prstGeom>
          <a:noFill/>
        </p:spPr>
        <p:txBody>
          <a:bodyPr wrap="square" rtlCol="0">
            <a:spAutoFit/>
          </a:bodyPr>
          <a:lstStyle/>
          <a:p>
            <a:r>
              <a:rPr lang="nl-NL" sz="2600" b="1" dirty="0" smtClean="0">
                <a:solidFill>
                  <a:srgbClr val="29952A"/>
                </a:solidFill>
              </a:rPr>
              <a:t>TIPPS </a:t>
            </a:r>
            <a:r>
              <a:rPr lang="nl-NL" sz="2600" b="1" dirty="0" err="1" smtClean="0">
                <a:solidFill>
                  <a:srgbClr val="29952A"/>
                </a:solidFill>
              </a:rPr>
              <a:t>an</a:t>
            </a:r>
            <a:r>
              <a:rPr lang="nl-NL" sz="2600" b="1" dirty="0" smtClean="0">
                <a:solidFill>
                  <a:srgbClr val="29952A"/>
                </a:solidFill>
              </a:rPr>
              <a:t> </a:t>
            </a:r>
            <a:r>
              <a:rPr lang="nl-NL" sz="2600" b="1" dirty="0" err="1" smtClean="0">
                <a:solidFill>
                  <a:srgbClr val="29952A"/>
                </a:solidFill>
              </a:rPr>
              <a:t>unsere</a:t>
            </a:r>
            <a:r>
              <a:rPr lang="nl-NL" sz="2600" b="1" dirty="0" smtClean="0">
                <a:solidFill>
                  <a:srgbClr val="29952A"/>
                </a:solidFill>
              </a:rPr>
              <a:t> </a:t>
            </a:r>
            <a:r>
              <a:rPr lang="nl-NL" sz="2600" b="1" dirty="0" err="1" smtClean="0">
                <a:solidFill>
                  <a:srgbClr val="29952A"/>
                </a:solidFill>
              </a:rPr>
              <a:t>Mitglieder</a:t>
            </a:r>
            <a:endParaRPr lang="nl-NL" sz="2600" b="1" dirty="0">
              <a:solidFill>
                <a:srgbClr val="29952A"/>
              </a:solidFill>
            </a:endParaRPr>
          </a:p>
          <a:p>
            <a:endParaRPr lang="nl-NL" dirty="0"/>
          </a:p>
        </p:txBody>
      </p:sp>
      <p:sp>
        <p:nvSpPr>
          <p:cNvPr id="8" name="Tekstvak 7"/>
          <p:cNvSpPr txBox="1"/>
          <p:nvPr/>
        </p:nvSpPr>
        <p:spPr>
          <a:xfrm>
            <a:off x="173930" y="2377733"/>
            <a:ext cx="9092983" cy="3194721"/>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nl-NL" sz="2400" dirty="0" err="1" smtClean="0">
                <a:solidFill>
                  <a:srgbClr val="29952A"/>
                </a:solidFill>
              </a:rPr>
              <a:t>Investieren</a:t>
            </a:r>
            <a:r>
              <a:rPr lang="nl-NL" sz="2400" dirty="0" smtClean="0">
                <a:solidFill>
                  <a:srgbClr val="29952A"/>
                </a:solidFill>
              </a:rPr>
              <a:t> </a:t>
            </a:r>
            <a:r>
              <a:rPr lang="nl-NL" sz="2400" dirty="0" err="1" smtClean="0">
                <a:solidFill>
                  <a:srgbClr val="29952A"/>
                </a:solidFill>
              </a:rPr>
              <a:t>Sie</a:t>
            </a:r>
            <a:r>
              <a:rPr lang="nl-NL" sz="2400" dirty="0" smtClean="0">
                <a:solidFill>
                  <a:srgbClr val="29952A"/>
                </a:solidFill>
              </a:rPr>
              <a:t> in </a:t>
            </a:r>
            <a:r>
              <a:rPr lang="nl-NL" sz="2400" dirty="0" err="1">
                <a:solidFill>
                  <a:srgbClr val="29952A"/>
                </a:solidFill>
              </a:rPr>
              <a:t>E</a:t>
            </a:r>
            <a:r>
              <a:rPr lang="nl-NL" sz="2400" dirty="0" err="1" smtClean="0">
                <a:solidFill>
                  <a:srgbClr val="29952A"/>
                </a:solidFill>
              </a:rPr>
              <a:t>nergieeinsparungenbesparing</a:t>
            </a:r>
            <a:r>
              <a:rPr lang="nl-NL" sz="2400" dirty="0" smtClean="0">
                <a:solidFill>
                  <a:srgbClr val="29952A"/>
                </a:solidFill>
              </a:rPr>
              <a:t>: </a:t>
            </a:r>
            <a:r>
              <a:rPr lang="nl-NL" sz="2400" dirty="0" err="1" smtClean="0">
                <a:solidFill>
                  <a:srgbClr val="29952A"/>
                </a:solidFill>
              </a:rPr>
              <a:t>kenntnisse</a:t>
            </a:r>
            <a:r>
              <a:rPr lang="nl-NL" sz="2400" dirty="0" smtClean="0">
                <a:solidFill>
                  <a:srgbClr val="29952A"/>
                </a:solidFill>
              </a:rPr>
              <a:t> HNT </a:t>
            </a:r>
            <a:r>
              <a:rPr lang="nl-NL" sz="2400" dirty="0" err="1" smtClean="0">
                <a:solidFill>
                  <a:srgbClr val="29952A"/>
                </a:solidFill>
              </a:rPr>
              <a:t>und</a:t>
            </a:r>
            <a:r>
              <a:rPr lang="nl-NL" sz="2400" dirty="0" smtClean="0">
                <a:solidFill>
                  <a:srgbClr val="29952A"/>
                </a:solidFill>
              </a:rPr>
              <a:t> </a:t>
            </a:r>
            <a:r>
              <a:rPr lang="nl-NL" sz="2400" dirty="0" err="1" smtClean="0">
                <a:solidFill>
                  <a:srgbClr val="29952A"/>
                </a:solidFill>
              </a:rPr>
              <a:t>zum</a:t>
            </a:r>
            <a:r>
              <a:rPr lang="nl-NL" sz="2400" dirty="0" smtClean="0">
                <a:solidFill>
                  <a:srgbClr val="29952A"/>
                </a:solidFill>
              </a:rPr>
              <a:t> Beispiel </a:t>
            </a:r>
            <a:r>
              <a:rPr lang="nl-NL" sz="2400" dirty="0" err="1" smtClean="0">
                <a:solidFill>
                  <a:srgbClr val="29952A"/>
                </a:solidFill>
              </a:rPr>
              <a:t>zweiten</a:t>
            </a:r>
            <a:r>
              <a:rPr lang="nl-NL" sz="2400" dirty="0" smtClean="0">
                <a:solidFill>
                  <a:srgbClr val="29952A"/>
                </a:solidFill>
              </a:rPr>
              <a:t> </a:t>
            </a:r>
            <a:r>
              <a:rPr lang="nl-NL" sz="2400" dirty="0" err="1">
                <a:solidFill>
                  <a:srgbClr val="29952A"/>
                </a:solidFill>
              </a:rPr>
              <a:t>E</a:t>
            </a:r>
            <a:r>
              <a:rPr lang="nl-NL" sz="2400" dirty="0" err="1" smtClean="0">
                <a:solidFill>
                  <a:srgbClr val="29952A"/>
                </a:solidFill>
              </a:rPr>
              <a:t>nergieschirm</a:t>
            </a:r>
            <a:r>
              <a:rPr lang="nl-NL" sz="2400" dirty="0" smtClean="0">
                <a:solidFill>
                  <a:srgbClr val="29952A"/>
                </a:solidFill>
              </a:rPr>
              <a:t>, LED, </a:t>
            </a:r>
            <a:r>
              <a:rPr lang="nl-NL" sz="2400" dirty="0" err="1" smtClean="0">
                <a:solidFill>
                  <a:srgbClr val="29952A"/>
                </a:solidFill>
              </a:rPr>
              <a:t>Gewächshaus</a:t>
            </a:r>
            <a:r>
              <a:rPr lang="nl-NL" sz="2400" dirty="0" smtClean="0">
                <a:solidFill>
                  <a:srgbClr val="29952A"/>
                </a:solidFill>
              </a:rPr>
              <a:t> </a:t>
            </a:r>
            <a:r>
              <a:rPr lang="nl-NL" sz="2400" dirty="0" err="1" smtClean="0">
                <a:solidFill>
                  <a:srgbClr val="29952A"/>
                </a:solidFill>
              </a:rPr>
              <a:t>Wärmerückgewinnung</a:t>
            </a:r>
            <a:endParaRPr lang="nl-NL" sz="2400" dirty="0" smtClean="0">
              <a:solidFill>
                <a:srgbClr val="29952A"/>
              </a:solidFill>
            </a:endParaRPr>
          </a:p>
          <a:p>
            <a:pPr marL="342900" indent="-342900">
              <a:lnSpc>
                <a:spcPct val="120000"/>
              </a:lnSpc>
              <a:buFont typeface="Arial" panose="020B0604020202020204" pitchFamily="34" charset="0"/>
              <a:buChar char="•"/>
            </a:pPr>
            <a:r>
              <a:rPr lang="nl-NL" sz="2400" dirty="0" smtClean="0">
                <a:solidFill>
                  <a:srgbClr val="29952A"/>
                </a:solidFill>
              </a:rPr>
              <a:t>Werk aan </a:t>
            </a:r>
            <a:r>
              <a:rPr lang="nl-NL" sz="2400" dirty="0" err="1" smtClean="0">
                <a:solidFill>
                  <a:srgbClr val="29952A"/>
                </a:solidFill>
              </a:rPr>
              <a:t>Flexibilität</a:t>
            </a:r>
            <a:r>
              <a:rPr lang="nl-NL" sz="2400" dirty="0" smtClean="0">
                <a:solidFill>
                  <a:srgbClr val="29952A"/>
                </a:solidFill>
              </a:rPr>
              <a:t> in </a:t>
            </a:r>
            <a:r>
              <a:rPr lang="nl-NL" sz="2400" dirty="0" err="1" smtClean="0">
                <a:solidFill>
                  <a:srgbClr val="29952A"/>
                </a:solidFill>
              </a:rPr>
              <a:t>Energieverbrauch</a:t>
            </a:r>
            <a:r>
              <a:rPr lang="nl-NL" sz="2400" dirty="0" smtClean="0">
                <a:solidFill>
                  <a:srgbClr val="29952A"/>
                </a:solidFill>
              </a:rPr>
              <a:t> </a:t>
            </a:r>
            <a:r>
              <a:rPr lang="nl-NL" sz="2400" dirty="0" err="1" smtClean="0">
                <a:solidFill>
                  <a:srgbClr val="29952A"/>
                </a:solidFill>
              </a:rPr>
              <a:t>und</a:t>
            </a:r>
            <a:r>
              <a:rPr lang="nl-NL" sz="2400" dirty="0" smtClean="0">
                <a:solidFill>
                  <a:srgbClr val="29952A"/>
                </a:solidFill>
              </a:rPr>
              <a:t> </a:t>
            </a:r>
            <a:r>
              <a:rPr lang="nl-NL" sz="2400" dirty="0" err="1" smtClean="0">
                <a:solidFill>
                  <a:srgbClr val="29952A"/>
                </a:solidFill>
              </a:rPr>
              <a:t>Energieversorgung</a:t>
            </a:r>
            <a:endParaRPr lang="nl-NL" sz="2400" dirty="0" smtClean="0">
              <a:solidFill>
                <a:srgbClr val="29952A"/>
              </a:solidFill>
            </a:endParaRPr>
          </a:p>
          <a:p>
            <a:pPr marL="342900" indent="-342900">
              <a:lnSpc>
                <a:spcPct val="120000"/>
              </a:lnSpc>
              <a:buFont typeface="Arial" panose="020B0604020202020204" pitchFamily="34" charset="0"/>
              <a:buChar char="•"/>
            </a:pPr>
            <a:r>
              <a:rPr lang="nl-NL" sz="2400" dirty="0" err="1" smtClean="0">
                <a:solidFill>
                  <a:srgbClr val="29952A"/>
                </a:solidFill>
              </a:rPr>
              <a:t>Gemeinsam</a:t>
            </a:r>
            <a:r>
              <a:rPr lang="nl-NL" sz="2400" dirty="0" smtClean="0">
                <a:solidFill>
                  <a:srgbClr val="29952A"/>
                </a:solidFill>
              </a:rPr>
              <a:t> </a:t>
            </a:r>
            <a:r>
              <a:rPr lang="nl-NL" sz="2400" dirty="0" err="1" smtClean="0">
                <a:solidFill>
                  <a:srgbClr val="29952A"/>
                </a:solidFill>
              </a:rPr>
              <a:t>an</a:t>
            </a:r>
            <a:r>
              <a:rPr lang="nl-NL" sz="2400" dirty="0" smtClean="0">
                <a:solidFill>
                  <a:srgbClr val="29952A"/>
                </a:solidFill>
              </a:rPr>
              <a:t> Geothermie, </a:t>
            </a:r>
            <a:r>
              <a:rPr lang="nl-NL" sz="2400" dirty="0" err="1" smtClean="0">
                <a:solidFill>
                  <a:srgbClr val="29952A"/>
                </a:solidFill>
              </a:rPr>
              <a:t>Restwärme</a:t>
            </a:r>
            <a:r>
              <a:rPr lang="nl-NL" sz="2400" dirty="0" smtClean="0">
                <a:solidFill>
                  <a:srgbClr val="29952A"/>
                </a:solidFill>
              </a:rPr>
              <a:t> </a:t>
            </a:r>
            <a:r>
              <a:rPr lang="nl-NL" sz="2400" dirty="0" err="1" smtClean="0">
                <a:solidFill>
                  <a:srgbClr val="29952A"/>
                </a:solidFill>
              </a:rPr>
              <a:t>usw</a:t>
            </a:r>
            <a:r>
              <a:rPr lang="nl-NL" sz="2400" dirty="0" smtClean="0">
                <a:solidFill>
                  <a:srgbClr val="29952A"/>
                </a:solidFill>
              </a:rPr>
              <a:t> </a:t>
            </a:r>
            <a:r>
              <a:rPr lang="nl-NL" sz="2400" dirty="0" err="1" smtClean="0">
                <a:solidFill>
                  <a:srgbClr val="29952A"/>
                </a:solidFill>
              </a:rPr>
              <a:t>arbeiten</a:t>
            </a:r>
            <a:endParaRPr lang="nl-NL" sz="2400" dirty="0" smtClean="0">
              <a:solidFill>
                <a:srgbClr val="29952A"/>
              </a:solidFill>
            </a:endParaRPr>
          </a:p>
          <a:p>
            <a:pPr marL="342900" indent="-342900">
              <a:lnSpc>
                <a:spcPct val="120000"/>
              </a:lnSpc>
              <a:buFont typeface="Arial" panose="020B0604020202020204" pitchFamily="34" charset="0"/>
              <a:buChar char="•"/>
            </a:pPr>
            <a:r>
              <a:rPr lang="nl-NL" sz="2400" dirty="0" err="1" smtClean="0">
                <a:solidFill>
                  <a:srgbClr val="29952A"/>
                </a:solidFill>
              </a:rPr>
              <a:t>Businesspläne</a:t>
            </a:r>
            <a:r>
              <a:rPr lang="nl-NL" sz="2400" dirty="0" smtClean="0">
                <a:solidFill>
                  <a:srgbClr val="29952A"/>
                </a:solidFill>
              </a:rPr>
              <a:t> </a:t>
            </a:r>
            <a:r>
              <a:rPr lang="nl-NL" sz="2400" dirty="0" err="1" smtClean="0">
                <a:solidFill>
                  <a:srgbClr val="29952A"/>
                </a:solidFill>
              </a:rPr>
              <a:t>berechnen</a:t>
            </a:r>
            <a:r>
              <a:rPr lang="nl-NL" sz="2400" dirty="0" smtClean="0">
                <a:solidFill>
                  <a:srgbClr val="29952A"/>
                </a:solidFill>
              </a:rPr>
              <a:t> </a:t>
            </a:r>
            <a:r>
              <a:rPr lang="nl-NL" sz="2400" dirty="0" err="1" smtClean="0">
                <a:solidFill>
                  <a:srgbClr val="29952A"/>
                </a:solidFill>
              </a:rPr>
              <a:t>mit</a:t>
            </a:r>
            <a:r>
              <a:rPr lang="nl-NL" sz="2400" dirty="0" smtClean="0">
                <a:solidFill>
                  <a:srgbClr val="29952A"/>
                </a:solidFill>
              </a:rPr>
              <a:t> </a:t>
            </a:r>
            <a:r>
              <a:rPr lang="nl-NL" sz="2400" dirty="0" err="1" smtClean="0">
                <a:solidFill>
                  <a:srgbClr val="29952A"/>
                </a:solidFill>
              </a:rPr>
              <a:t>zum</a:t>
            </a:r>
            <a:r>
              <a:rPr lang="nl-NL" sz="2400" dirty="0" smtClean="0">
                <a:solidFill>
                  <a:srgbClr val="29952A"/>
                </a:solidFill>
              </a:rPr>
              <a:t> Beispiel ETS CO2-preisprognose </a:t>
            </a:r>
          </a:p>
          <a:p>
            <a:pPr marL="342900" indent="-342900">
              <a:lnSpc>
                <a:spcPct val="120000"/>
              </a:lnSpc>
              <a:buFont typeface="Arial" panose="020B0604020202020204" pitchFamily="34" charset="0"/>
              <a:buChar char="•"/>
            </a:pPr>
            <a:r>
              <a:rPr lang="nl-NL" sz="2400" dirty="0" smtClean="0">
                <a:solidFill>
                  <a:srgbClr val="29952A"/>
                </a:solidFill>
                <a:hlinkClick r:id="rId5"/>
              </a:rPr>
              <a:t>www.kasalsenergiebron.nl</a:t>
            </a:r>
            <a:r>
              <a:rPr lang="nl-NL" sz="2400" dirty="0" smtClean="0">
                <a:solidFill>
                  <a:srgbClr val="29952A"/>
                </a:solidFill>
              </a:rPr>
              <a:t> </a:t>
            </a:r>
          </a:p>
        </p:txBody>
      </p:sp>
    </p:spTree>
    <p:extLst>
      <p:ext uri="{BB962C8B-B14F-4D97-AF65-F5344CB8AC3E}">
        <p14:creationId xmlns:p14="http://schemas.microsoft.com/office/powerpoint/2010/main" val="167459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rachtige uitkomst werkconferentie Kas als Energiebron 2.0: 'glastuinbouw  wordt klimaatneutraal': Kas als Energieb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60104"/>
            <a:ext cx="9144000" cy="529789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161032"/>
          </a:xfrm>
          <a:prstGeom prst="rect">
            <a:avLst/>
          </a:prstGeom>
        </p:spPr>
      </p:pic>
      <p:sp>
        <p:nvSpPr>
          <p:cNvPr id="5" name="Rechthoek 4"/>
          <p:cNvSpPr/>
          <p:nvPr/>
        </p:nvSpPr>
        <p:spPr>
          <a:xfrm>
            <a:off x="326509" y="2291866"/>
            <a:ext cx="6062363" cy="2463367"/>
          </a:xfrm>
          <a:prstGeom prst="rect">
            <a:avLst/>
          </a:prstGeom>
          <a:solidFill>
            <a:schemeClr val="bg1"/>
          </a:solidFill>
        </p:spPr>
        <p:txBody>
          <a:bodyPr wrap="square">
            <a:spAutoFit/>
          </a:bodyPr>
          <a:lstStyle/>
          <a:p>
            <a:pPr marL="342900" lvl="0" indent="-342900">
              <a:lnSpc>
                <a:spcPct val="107000"/>
              </a:lnSpc>
              <a:spcAft>
                <a:spcPts val="0"/>
              </a:spcAft>
              <a:buFont typeface="+mj-lt"/>
              <a:buAutoNum type="arabicPeriod"/>
            </a:pPr>
            <a:r>
              <a:rPr lang="nl-NL" sz="2400" dirty="0" err="1" smtClean="0">
                <a:solidFill>
                  <a:srgbClr val="29952A"/>
                </a:solidFill>
                <a:ea typeface="Calibri" panose="020F0502020204030204" pitchFamily="34" charset="0"/>
                <a:cs typeface="Times New Roman" panose="02020603050405020304" pitchFamily="18" charset="0"/>
              </a:rPr>
              <a:t>Energiewende</a:t>
            </a:r>
            <a:r>
              <a:rPr lang="nl-NL" sz="2400" dirty="0" smtClean="0">
                <a:solidFill>
                  <a:srgbClr val="29952A"/>
                </a:solidFill>
                <a:ea typeface="Calibri" panose="020F0502020204030204" pitchFamily="34" charset="0"/>
                <a:cs typeface="Times New Roman" panose="02020603050405020304" pitchFamily="18" charset="0"/>
              </a:rPr>
              <a:t> is hier, </a:t>
            </a:r>
            <a:r>
              <a:rPr lang="nl-NL" sz="2400" dirty="0" err="1" smtClean="0">
                <a:solidFill>
                  <a:srgbClr val="29952A"/>
                </a:solidFill>
                <a:ea typeface="Calibri" panose="020F0502020204030204" pitchFamily="34" charset="0"/>
                <a:cs typeface="Times New Roman" panose="02020603050405020304" pitchFamily="18" charset="0"/>
              </a:rPr>
              <a:t>um</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zu</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bleiben</a:t>
            </a:r>
            <a:endParaRPr lang="nl-NL" sz="2400" dirty="0" smtClean="0">
              <a:solidFill>
                <a:srgbClr val="29952A"/>
              </a:solidFill>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sz="2400" dirty="0" err="1" smtClean="0">
                <a:solidFill>
                  <a:srgbClr val="29952A"/>
                </a:solidFill>
                <a:ea typeface="Calibri" panose="020F0502020204030204" pitchFamily="34" charset="0"/>
                <a:cs typeface="Times New Roman" panose="02020603050405020304" pitchFamily="18" charset="0"/>
              </a:rPr>
              <a:t>Innovation</a:t>
            </a:r>
            <a:r>
              <a:rPr lang="nl-NL" sz="2400" dirty="0" smtClean="0">
                <a:solidFill>
                  <a:srgbClr val="29952A"/>
                </a:solidFill>
                <a:ea typeface="Calibri" panose="020F0502020204030204" pitchFamily="34" charset="0"/>
                <a:cs typeface="Times New Roman" panose="02020603050405020304" pitchFamily="18" charset="0"/>
              </a:rPr>
              <a:t> </a:t>
            </a:r>
            <a:r>
              <a:rPr lang="nl-NL" sz="2400" u="sng" dirty="0" err="1" smtClean="0">
                <a:solidFill>
                  <a:srgbClr val="29952A"/>
                </a:solidFill>
                <a:ea typeface="Calibri" panose="020F0502020204030204" pitchFamily="34" charset="0"/>
                <a:cs typeface="Times New Roman" panose="02020603050405020304" pitchFamily="18" charset="0"/>
              </a:rPr>
              <a:t>únd</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Implementierung</a:t>
            </a:r>
            <a:endParaRPr lang="nl-NL" sz="2400" dirty="0" smtClean="0">
              <a:solidFill>
                <a:srgbClr val="29952A"/>
              </a:solidFill>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nl-NL" sz="2400" dirty="0" err="1" smtClean="0">
                <a:solidFill>
                  <a:srgbClr val="29952A"/>
                </a:solidFill>
                <a:ea typeface="Calibri" panose="020F0502020204030204" pitchFamily="34" charset="0"/>
                <a:cs typeface="Times New Roman" panose="02020603050405020304" pitchFamily="18" charset="0"/>
              </a:rPr>
              <a:t>Zur</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Unterstützung</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Ein</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Energiewende</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Programm</a:t>
            </a:r>
            <a:r>
              <a:rPr lang="nl-NL" sz="2400" dirty="0" smtClean="0">
                <a:solidFill>
                  <a:srgbClr val="29952A"/>
                </a:solidFill>
                <a:ea typeface="Calibri" panose="020F0502020204030204" pitchFamily="34" charset="0"/>
                <a:cs typeface="Times New Roman" panose="02020603050405020304" pitchFamily="18" charset="0"/>
              </a:rPr>
              <a:t> von </a:t>
            </a:r>
            <a:r>
              <a:rPr lang="nl-NL" sz="2400" dirty="0" err="1" smtClean="0">
                <a:solidFill>
                  <a:srgbClr val="29952A"/>
                </a:solidFill>
                <a:ea typeface="Calibri" panose="020F0502020204030204" pitchFamily="34" charset="0"/>
                <a:cs typeface="Times New Roman" panose="02020603050405020304" pitchFamily="18" charset="0"/>
              </a:rPr>
              <a:t>Sektor</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zusammen</a:t>
            </a:r>
            <a:r>
              <a:rPr lang="nl-NL" sz="2400" dirty="0" smtClean="0">
                <a:solidFill>
                  <a:srgbClr val="29952A"/>
                </a:solidFill>
                <a:ea typeface="Calibri" panose="020F0502020204030204" pitchFamily="34" charset="0"/>
                <a:cs typeface="Times New Roman" panose="02020603050405020304" pitchFamily="18" charset="0"/>
              </a:rPr>
              <a:t> </a:t>
            </a:r>
            <a:r>
              <a:rPr lang="nl-NL" sz="2400" dirty="0" err="1" smtClean="0">
                <a:solidFill>
                  <a:srgbClr val="29952A"/>
                </a:solidFill>
                <a:ea typeface="Calibri" panose="020F0502020204030204" pitchFamily="34" charset="0"/>
                <a:cs typeface="Times New Roman" panose="02020603050405020304" pitchFamily="18" charset="0"/>
              </a:rPr>
              <a:t>mit</a:t>
            </a:r>
            <a:r>
              <a:rPr lang="nl-NL" sz="2400" dirty="0" smtClean="0">
                <a:solidFill>
                  <a:srgbClr val="29952A"/>
                </a:solidFill>
                <a:ea typeface="Calibri" panose="020F0502020204030204" pitchFamily="34" charset="0"/>
                <a:cs typeface="Times New Roman" panose="02020603050405020304" pitchFamily="18" charset="0"/>
              </a:rPr>
              <a:t> de </a:t>
            </a:r>
            <a:r>
              <a:rPr lang="nl-NL" sz="2400" dirty="0" err="1" smtClean="0">
                <a:solidFill>
                  <a:srgbClr val="29952A"/>
                </a:solidFill>
                <a:ea typeface="Calibri" panose="020F0502020204030204" pitchFamily="34" charset="0"/>
                <a:cs typeface="Times New Roman" panose="02020603050405020304" pitchFamily="18" charset="0"/>
              </a:rPr>
              <a:t>Regierung</a:t>
            </a:r>
            <a:r>
              <a:rPr lang="nl-NL" sz="2400" dirty="0" smtClean="0">
                <a:solidFill>
                  <a:srgbClr val="29952A"/>
                </a:solidFill>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mj-lt"/>
              <a:buAutoNum type="arabicPeriod"/>
            </a:pPr>
            <a:r>
              <a:rPr lang="nl-NL" sz="2400" dirty="0" smtClean="0">
                <a:solidFill>
                  <a:srgbClr val="29952A"/>
                </a:solidFill>
                <a:ea typeface="Calibri" panose="020F0502020204030204" pitchFamily="34" charset="0"/>
                <a:cs typeface="Times New Roman" panose="02020603050405020304" pitchFamily="18" charset="0"/>
              </a:rPr>
              <a:t>Kritischer Moment: </a:t>
            </a:r>
            <a:r>
              <a:rPr lang="nl-NL" sz="2400" dirty="0" err="1" smtClean="0">
                <a:solidFill>
                  <a:srgbClr val="29952A"/>
                </a:solidFill>
                <a:ea typeface="Calibri" panose="020F0502020204030204" pitchFamily="34" charset="0"/>
                <a:cs typeface="Times New Roman" panose="02020603050405020304" pitchFamily="18" charset="0"/>
              </a:rPr>
              <a:t>Vertrag</a:t>
            </a:r>
            <a:r>
              <a:rPr lang="nl-NL" sz="2400" dirty="0" smtClean="0">
                <a:solidFill>
                  <a:srgbClr val="29952A"/>
                </a:solidFill>
                <a:ea typeface="Calibri" panose="020F0502020204030204" pitchFamily="34" charset="0"/>
                <a:cs typeface="Times New Roman" panose="02020603050405020304" pitchFamily="18" charset="0"/>
              </a:rPr>
              <a:t> 2021-2030</a:t>
            </a:r>
          </a:p>
        </p:txBody>
      </p:sp>
      <p:sp>
        <p:nvSpPr>
          <p:cNvPr id="2" name="Tekstvak 1"/>
          <p:cNvSpPr txBox="1"/>
          <p:nvPr/>
        </p:nvSpPr>
        <p:spPr>
          <a:xfrm>
            <a:off x="385638" y="1017767"/>
            <a:ext cx="3768919" cy="584775"/>
          </a:xfrm>
          <a:prstGeom prst="rect">
            <a:avLst/>
          </a:prstGeom>
          <a:noFill/>
        </p:spPr>
        <p:txBody>
          <a:bodyPr wrap="square" rtlCol="0">
            <a:spAutoFit/>
          </a:bodyPr>
          <a:lstStyle/>
          <a:p>
            <a:r>
              <a:rPr lang="nl-NL" sz="3200" b="1" dirty="0" smtClean="0">
                <a:solidFill>
                  <a:srgbClr val="29952A"/>
                </a:solidFill>
              </a:rPr>
              <a:t>Tot slot</a:t>
            </a:r>
            <a:endParaRPr lang="nl-NL" sz="3200" b="1" dirty="0">
              <a:solidFill>
                <a:srgbClr val="29952A"/>
              </a:solidFill>
            </a:endParaRPr>
          </a:p>
        </p:txBody>
      </p:sp>
    </p:spTree>
    <p:extLst>
      <p:ext uri="{BB962C8B-B14F-4D97-AF65-F5344CB8AC3E}">
        <p14:creationId xmlns:p14="http://schemas.microsoft.com/office/powerpoint/2010/main" val="397864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523" y="1230313"/>
            <a:ext cx="3913926" cy="581501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 y="0"/>
            <a:ext cx="9146438" cy="2160000"/>
          </a:xfrm>
          <a:prstGeom prst="rect">
            <a:avLst/>
          </a:prstGeom>
        </p:spPr>
      </p:pic>
      <p:sp>
        <p:nvSpPr>
          <p:cNvPr id="22533" name="Tekstvak 9"/>
          <p:cNvSpPr txBox="1">
            <a:spLocks noChangeArrowheads="1"/>
          </p:cNvSpPr>
          <p:nvPr/>
        </p:nvSpPr>
        <p:spPr bwMode="auto">
          <a:xfrm>
            <a:off x="242888" y="2487613"/>
            <a:ext cx="541263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nl-NL" altLang="nl-NL" sz="3000" b="1" dirty="0" smtClean="0">
                <a:solidFill>
                  <a:srgbClr val="29952A"/>
                </a:solidFill>
                <a:latin typeface="Gill Sans"/>
              </a:rPr>
              <a:t>Vielen Dank </a:t>
            </a:r>
            <a:r>
              <a:rPr lang="nl-NL" altLang="nl-NL" sz="3000" b="1" dirty="0" err="1">
                <a:solidFill>
                  <a:srgbClr val="29952A"/>
                </a:solidFill>
                <a:latin typeface="Gill Sans"/>
              </a:rPr>
              <a:t>für</a:t>
            </a:r>
            <a:r>
              <a:rPr lang="nl-NL" altLang="nl-NL" sz="3000" b="1" dirty="0">
                <a:solidFill>
                  <a:srgbClr val="29952A"/>
                </a:solidFill>
                <a:latin typeface="Gill Sans"/>
              </a:rPr>
              <a:t> </a:t>
            </a:r>
            <a:r>
              <a:rPr lang="nl-NL" altLang="nl-NL" sz="3000" b="1" dirty="0" err="1">
                <a:solidFill>
                  <a:srgbClr val="29952A"/>
                </a:solidFill>
                <a:latin typeface="Gill Sans"/>
              </a:rPr>
              <a:t>Ihre</a:t>
            </a:r>
            <a:r>
              <a:rPr lang="nl-NL" altLang="nl-NL" sz="3000" b="1" dirty="0">
                <a:solidFill>
                  <a:srgbClr val="29952A"/>
                </a:solidFill>
                <a:latin typeface="Gill Sans"/>
              </a:rPr>
              <a:t> </a:t>
            </a:r>
            <a:r>
              <a:rPr lang="nl-NL" altLang="nl-NL" sz="3000" b="1" dirty="0" err="1">
                <a:solidFill>
                  <a:srgbClr val="29952A"/>
                </a:solidFill>
                <a:latin typeface="Gill Sans"/>
              </a:rPr>
              <a:t>Aufmerksamkeit</a:t>
            </a:r>
            <a:r>
              <a:rPr lang="nl-NL" altLang="nl-NL" sz="3000" b="1" dirty="0">
                <a:solidFill>
                  <a:srgbClr val="29952A"/>
                </a:solidFill>
                <a:latin typeface="Gill Sans"/>
              </a:rPr>
              <a:t>!</a:t>
            </a:r>
          </a:p>
          <a:p>
            <a:endParaRPr lang="nl-NL" altLang="nl-NL" sz="2400" b="1" dirty="0">
              <a:latin typeface="Gill Sans"/>
            </a:endParaRPr>
          </a:p>
          <a:p>
            <a:endParaRPr lang="nl-NL" altLang="nl-NL" sz="2400" b="1" dirty="0">
              <a:latin typeface="Gill Sans"/>
            </a:endParaRPr>
          </a:p>
          <a:p>
            <a:endParaRPr lang="nl-NL" altLang="nl-NL" sz="2400" b="1" dirty="0">
              <a:latin typeface="Gill Sans"/>
            </a:endParaRPr>
          </a:p>
          <a:p>
            <a:endParaRPr lang="nl-NL" altLang="nl-NL" sz="2400" b="1" dirty="0">
              <a:latin typeface="Gill Sans"/>
            </a:endParaRPr>
          </a:p>
          <a:p>
            <a:endParaRPr lang="nl-NL" altLang="nl-NL" sz="2400" b="1" dirty="0">
              <a:latin typeface="Gill Sans"/>
            </a:endParaRPr>
          </a:p>
          <a:p>
            <a:r>
              <a:rPr lang="nl-NL" altLang="nl-NL" sz="2400" b="1" dirty="0" smtClean="0">
                <a:solidFill>
                  <a:srgbClr val="29952A"/>
                </a:solidFill>
                <a:latin typeface="Gill Sans"/>
              </a:rPr>
              <a:t>Piet Broekharst</a:t>
            </a:r>
            <a:endParaRPr lang="nl-NL" altLang="nl-NL" sz="2400" b="1" dirty="0">
              <a:solidFill>
                <a:srgbClr val="29952A"/>
              </a:solidFill>
              <a:latin typeface="Gill Sans"/>
            </a:endParaRPr>
          </a:p>
          <a:p>
            <a:r>
              <a:rPr lang="nl-NL" altLang="nl-NL" i="1" dirty="0" err="1" smtClean="0">
                <a:solidFill>
                  <a:srgbClr val="29952A"/>
                </a:solidFill>
                <a:latin typeface="Gill Sans"/>
              </a:rPr>
              <a:t>Programm</a:t>
            </a:r>
            <a:r>
              <a:rPr lang="nl-NL" altLang="nl-NL" i="1" dirty="0" smtClean="0">
                <a:solidFill>
                  <a:srgbClr val="29952A"/>
                </a:solidFill>
                <a:latin typeface="Gill Sans"/>
              </a:rPr>
              <a:t> manager Kas als Energiebron</a:t>
            </a:r>
          </a:p>
          <a:p>
            <a:r>
              <a:rPr lang="nl-NL" altLang="nl-NL" i="1" dirty="0" smtClean="0">
                <a:solidFill>
                  <a:srgbClr val="29952A"/>
                </a:solidFill>
                <a:latin typeface="Gill Sans"/>
              </a:rPr>
              <a:t>+31 6 109 500 41</a:t>
            </a:r>
          </a:p>
          <a:p>
            <a:r>
              <a:rPr lang="nl-NL" altLang="nl-NL" i="1" dirty="0" smtClean="0">
                <a:solidFill>
                  <a:srgbClr val="29952A"/>
                </a:solidFill>
                <a:latin typeface="Gill Sans"/>
                <a:hlinkClick r:id="rId4"/>
              </a:rPr>
              <a:t>pbroekharst@glastuinbouwnederland.nl</a:t>
            </a:r>
            <a:r>
              <a:rPr lang="nl-NL" altLang="nl-NL" i="1" dirty="0" smtClean="0">
                <a:solidFill>
                  <a:srgbClr val="29952A"/>
                </a:solidFill>
                <a:latin typeface="Gill Sans"/>
              </a:rPr>
              <a:t> </a:t>
            </a:r>
            <a:endParaRPr lang="nl-NL" altLang="nl-NL" i="1" dirty="0">
              <a:solidFill>
                <a:srgbClr val="29952A"/>
              </a:solidFill>
              <a:latin typeface="Gill Sans"/>
            </a:endParaRPr>
          </a:p>
        </p:txBody>
      </p:sp>
      <p:sp>
        <p:nvSpPr>
          <p:cNvPr id="22534" name="Tekstvak 10"/>
          <p:cNvSpPr txBox="1">
            <a:spLocks noChangeArrowheads="1"/>
          </p:cNvSpPr>
          <p:nvPr/>
        </p:nvSpPr>
        <p:spPr bwMode="auto">
          <a:xfrm>
            <a:off x="231775" y="1230313"/>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3000" dirty="0" err="1" smtClean="0">
                <a:solidFill>
                  <a:srgbClr val="29952A"/>
                </a:solidFill>
                <a:latin typeface="Gill Sans"/>
                <a:ea typeface="Gill Sans SemiBold"/>
                <a:cs typeface="Gill Sans SemiBold"/>
              </a:rPr>
              <a:t>Fragen</a:t>
            </a:r>
            <a:r>
              <a:rPr lang="nl-NL" altLang="nl-NL" sz="3000" dirty="0" smtClean="0">
                <a:solidFill>
                  <a:srgbClr val="29952A"/>
                </a:solidFill>
                <a:latin typeface="Gill Sans"/>
                <a:ea typeface="Gill Sans SemiBold"/>
                <a:cs typeface="Gill Sans SemiBold"/>
              </a:rPr>
              <a:t>?</a:t>
            </a:r>
            <a:endParaRPr lang="nl-NL" altLang="nl-NL" sz="3000" dirty="0">
              <a:solidFill>
                <a:srgbClr val="29952A"/>
              </a:solidFill>
              <a:latin typeface="Gill Sans"/>
              <a:ea typeface="Gill Sans SemiBold"/>
              <a:cs typeface="Gill Sans SemiBold"/>
            </a:endParaRPr>
          </a:p>
        </p:txBody>
      </p:sp>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53" y="112071"/>
            <a:ext cx="1324453" cy="631988"/>
          </a:xfrm>
          <a:prstGeom prst="rect">
            <a:avLst/>
          </a:prstGeom>
        </p:spPr>
      </p:pic>
    </p:spTree>
    <p:extLst>
      <p:ext uri="{BB962C8B-B14F-4D97-AF65-F5344CB8AC3E}">
        <p14:creationId xmlns:p14="http://schemas.microsoft.com/office/powerpoint/2010/main" val="2010102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161032"/>
          </a:xfrm>
          <a:prstGeom prst="rect">
            <a:avLst/>
          </a:prstGeom>
        </p:spPr>
      </p:pic>
      <p:sp>
        <p:nvSpPr>
          <p:cNvPr id="23557" name="Tekstvak 10"/>
          <p:cNvSpPr txBox="1">
            <a:spLocks noChangeArrowheads="1"/>
          </p:cNvSpPr>
          <p:nvPr/>
        </p:nvSpPr>
        <p:spPr bwMode="auto">
          <a:xfrm>
            <a:off x="231775" y="1230313"/>
            <a:ext cx="1124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pPr>
            <a:r>
              <a:rPr lang="nl-NL" altLang="nl-NL" sz="3000" dirty="0" smtClean="0">
                <a:solidFill>
                  <a:srgbClr val="29952A"/>
                </a:solidFill>
                <a:latin typeface="Gill Sans"/>
                <a:ea typeface="Gill Sans SemiBold"/>
                <a:cs typeface="Gill Sans SemiBold"/>
              </a:rPr>
              <a:t>Index</a:t>
            </a:r>
            <a:endParaRPr lang="nl-NL" altLang="nl-NL" sz="3000" dirty="0">
              <a:solidFill>
                <a:srgbClr val="29952A"/>
              </a:solidFill>
              <a:latin typeface="Gill Sans"/>
              <a:ea typeface="Gill Sans SemiBold"/>
              <a:cs typeface="Gill Sans SemiBold"/>
            </a:endParaRPr>
          </a:p>
        </p:txBody>
      </p:sp>
      <p:sp>
        <p:nvSpPr>
          <p:cNvPr id="16390" name="Tekstvak 6"/>
          <p:cNvSpPr txBox="1">
            <a:spLocks noChangeArrowheads="1"/>
          </p:cNvSpPr>
          <p:nvPr/>
        </p:nvSpPr>
        <p:spPr bwMode="auto">
          <a:xfrm>
            <a:off x="221223" y="2124439"/>
            <a:ext cx="8662467"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defRPr/>
            </a:pPr>
            <a:r>
              <a:rPr lang="nl-NL" altLang="nl-NL" sz="2200" dirty="0" smtClean="0">
                <a:solidFill>
                  <a:srgbClr val="29952A"/>
                </a:solidFill>
                <a:latin typeface="Gill Sans"/>
              </a:rPr>
              <a:t>Glastuinbouw Nederland </a:t>
            </a:r>
          </a:p>
          <a:p>
            <a:pPr>
              <a:lnSpc>
                <a:spcPct val="120000"/>
              </a:lnSpc>
              <a:buFont typeface="Wingdings" panose="05000000000000000000" pitchFamily="2" charset="2"/>
              <a:buChar char="Ø"/>
              <a:defRPr/>
            </a:pPr>
            <a:r>
              <a:rPr lang="nl-NL" altLang="nl-NL" sz="2200" dirty="0" err="1" smtClean="0">
                <a:solidFill>
                  <a:srgbClr val="29952A"/>
                </a:solidFill>
                <a:latin typeface="Gill Sans"/>
              </a:rPr>
              <a:t>Energiekennzahlen</a:t>
            </a:r>
            <a:endParaRPr lang="nl-NL" altLang="nl-NL" sz="2200" dirty="0" smtClean="0">
              <a:solidFill>
                <a:srgbClr val="29952A"/>
              </a:solidFill>
              <a:latin typeface="Gill Sans"/>
            </a:endParaRPr>
          </a:p>
          <a:p>
            <a:pPr>
              <a:lnSpc>
                <a:spcPct val="120000"/>
              </a:lnSpc>
              <a:buFont typeface="Wingdings" panose="05000000000000000000" pitchFamily="2" charset="2"/>
              <a:buChar char="Ø"/>
              <a:defRPr/>
            </a:pPr>
            <a:r>
              <a:rPr lang="nl-NL" altLang="nl-NL" sz="2200" dirty="0" err="1" smtClean="0">
                <a:solidFill>
                  <a:srgbClr val="29952A"/>
                </a:solidFill>
                <a:latin typeface="Gill Sans"/>
              </a:rPr>
              <a:t>Programm</a:t>
            </a:r>
            <a:r>
              <a:rPr lang="nl-NL" altLang="nl-NL" sz="2200" dirty="0" smtClean="0">
                <a:solidFill>
                  <a:srgbClr val="29952A"/>
                </a:solidFill>
                <a:latin typeface="Gill Sans"/>
              </a:rPr>
              <a:t> Kas als Energiebron &amp; </a:t>
            </a:r>
            <a:r>
              <a:rPr lang="nl-NL" altLang="nl-NL" sz="2200" dirty="0" err="1" smtClean="0">
                <a:solidFill>
                  <a:srgbClr val="29952A"/>
                </a:solidFill>
                <a:latin typeface="Gill Sans"/>
              </a:rPr>
              <a:t>Energiewende-ansatz</a:t>
            </a:r>
            <a:endParaRPr lang="nl-NL" altLang="nl-NL" sz="2200" dirty="0" smtClean="0">
              <a:solidFill>
                <a:srgbClr val="29952A"/>
              </a:solidFill>
              <a:latin typeface="Gill Sans"/>
            </a:endParaRPr>
          </a:p>
          <a:p>
            <a:pPr>
              <a:lnSpc>
                <a:spcPct val="120000"/>
              </a:lnSpc>
              <a:buFont typeface="Wingdings" panose="05000000000000000000" pitchFamily="2" charset="2"/>
              <a:buChar char="Ø"/>
              <a:defRPr/>
            </a:pPr>
            <a:r>
              <a:rPr lang="nl-NL" altLang="nl-NL" sz="2200" dirty="0" smtClean="0">
                <a:solidFill>
                  <a:srgbClr val="29952A"/>
                </a:solidFill>
                <a:latin typeface="Gill Sans"/>
              </a:rPr>
              <a:t>Der Weg </a:t>
            </a:r>
            <a:r>
              <a:rPr lang="nl-NL" altLang="nl-NL" sz="2200" dirty="0" err="1" smtClean="0">
                <a:solidFill>
                  <a:srgbClr val="29952A"/>
                </a:solidFill>
                <a:latin typeface="Gill Sans"/>
              </a:rPr>
              <a:t>zu</a:t>
            </a:r>
            <a:r>
              <a:rPr lang="nl-NL" altLang="nl-NL" sz="2200" dirty="0" smtClean="0">
                <a:solidFill>
                  <a:srgbClr val="29952A"/>
                </a:solidFill>
                <a:latin typeface="Gill Sans"/>
              </a:rPr>
              <a:t> </a:t>
            </a:r>
            <a:r>
              <a:rPr lang="nl-NL" altLang="nl-NL" sz="2200" dirty="0" smtClean="0">
                <a:solidFill>
                  <a:srgbClr val="29952A"/>
                </a:solidFill>
                <a:latin typeface="Gill Sans"/>
              </a:rPr>
              <a:t>CO</a:t>
            </a:r>
            <a:r>
              <a:rPr lang="nl-NL" altLang="nl-NL" sz="2200" baseline="-25000" dirty="0" smtClean="0">
                <a:solidFill>
                  <a:srgbClr val="29952A"/>
                </a:solidFill>
                <a:latin typeface="Gill Sans"/>
              </a:rPr>
              <a:t>2</a:t>
            </a:r>
            <a:r>
              <a:rPr lang="nl-NL" altLang="nl-NL" sz="2200" dirty="0">
                <a:solidFill>
                  <a:srgbClr val="29952A"/>
                </a:solidFill>
                <a:latin typeface="Gill Sans"/>
              </a:rPr>
              <a:t>-</a:t>
            </a:r>
            <a:r>
              <a:rPr lang="nl-NL" altLang="nl-NL" sz="2200" dirty="0" smtClean="0">
                <a:solidFill>
                  <a:srgbClr val="29952A"/>
                </a:solidFill>
                <a:latin typeface="Gill Sans"/>
              </a:rPr>
              <a:t>n</a:t>
            </a:r>
            <a:r>
              <a:rPr lang="nl-NL" altLang="nl-NL" sz="2200" dirty="0" smtClean="0">
                <a:solidFill>
                  <a:srgbClr val="29952A"/>
                </a:solidFill>
                <a:latin typeface="Gill Sans"/>
              </a:rPr>
              <a:t>eutralität</a:t>
            </a:r>
            <a:endParaRPr lang="nl-NL" altLang="nl-NL" sz="2200" dirty="0" smtClean="0">
              <a:solidFill>
                <a:srgbClr val="29952A"/>
              </a:solidFill>
              <a:latin typeface="Gill Sans"/>
            </a:endParaRPr>
          </a:p>
          <a:p>
            <a:pPr>
              <a:lnSpc>
                <a:spcPct val="120000"/>
              </a:lnSpc>
              <a:buFont typeface="Wingdings" panose="05000000000000000000" pitchFamily="2" charset="2"/>
              <a:buChar char="Ø"/>
              <a:defRPr/>
            </a:pPr>
            <a:r>
              <a:rPr lang="nl-NL" altLang="nl-NL" sz="2200" dirty="0" err="1" smtClean="0">
                <a:solidFill>
                  <a:srgbClr val="29952A"/>
                </a:solidFill>
                <a:latin typeface="Gill Sans"/>
              </a:rPr>
              <a:t>Optionen</a:t>
            </a:r>
            <a:r>
              <a:rPr lang="nl-NL" altLang="nl-NL" sz="2200" dirty="0" smtClean="0">
                <a:solidFill>
                  <a:srgbClr val="29952A"/>
                </a:solidFill>
                <a:latin typeface="Gill Sans"/>
              </a:rPr>
              <a:t> </a:t>
            </a:r>
            <a:r>
              <a:rPr lang="nl-NL" altLang="nl-NL" sz="2200" dirty="0" err="1" smtClean="0">
                <a:solidFill>
                  <a:srgbClr val="29952A"/>
                </a:solidFill>
                <a:latin typeface="Gill Sans"/>
              </a:rPr>
              <a:t>und</a:t>
            </a:r>
            <a:r>
              <a:rPr lang="nl-NL" altLang="nl-NL" sz="2200" dirty="0" smtClean="0">
                <a:solidFill>
                  <a:srgbClr val="29952A"/>
                </a:solidFill>
                <a:latin typeface="Gill Sans"/>
              </a:rPr>
              <a:t> </a:t>
            </a:r>
            <a:r>
              <a:rPr lang="nl-NL" altLang="nl-NL" sz="2200" dirty="0" err="1">
                <a:solidFill>
                  <a:srgbClr val="29952A"/>
                </a:solidFill>
                <a:latin typeface="Gill Sans"/>
              </a:rPr>
              <a:t>T</a:t>
            </a:r>
            <a:r>
              <a:rPr lang="nl-NL" altLang="nl-NL" sz="2200" dirty="0" err="1" smtClean="0">
                <a:solidFill>
                  <a:srgbClr val="29952A"/>
                </a:solidFill>
                <a:latin typeface="Gill Sans"/>
              </a:rPr>
              <a:t>echniken</a:t>
            </a:r>
            <a:r>
              <a:rPr lang="nl-NL" altLang="nl-NL" sz="2200" dirty="0" smtClean="0">
                <a:solidFill>
                  <a:srgbClr val="29952A"/>
                </a:solidFill>
                <a:latin typeface="Gill Sans"/>
              </a:rPr>
              <a:t> </a:t>
            </a:r>
            <a:r>
              <a:rPr lang="nl-NL" altLang="nl-NL" sz="2200" dirty="0" err="1" smtClean="0">
                <a:solidFill>
                  <a:srgbClr val="29952A"/>
                </a:solidFill>
                <a:latin typeface="Gill Sans"/>
              </a:rPr>
              <a:t>für</a:t>
            </a:r>
            <a:r>
              <a:rPr lang="nl-NL" altLang="nl-NL" sz="2200" dirty="0" smtClean="0">
                <a:solidFill>
                  <a:srgbClr val="29952A"/>
                </a:solidFill>
                <a:latin typeface="Gill Sans"/>
              </a:rPr>
              <a:t> </a:t>
            </a:r>
            <a:r>
              <a:rPr lang="nl-NL" altLang="nl-NL" sz="2200" dirty="0" smtClean="0">
                <a:solidFill>
                  <a:srgbClr val="29952A"/>
                </a:solidFill>
                <a:latin typeface="Gill Sans"/>
              </a:rPr>
              <a:t>CO</a:t>
            </a:r>
            <a:r>
              <a:rPr lang="nl-NL" altLang="nl-NL" sz="2200" baseline="-25000" dirty="0" smtClean="0">
                <a:solidFill>
                  <a:srgbClr val="29952A"/>
                </a:solidFill>
                <a:latin typeface="Gill Sans"/>
              </a:rPr>
              <a:t>2</a:t>
            </a:r>
            <a:r>
              <a:rPr lang="nl-NL" altLang="nl-NL" sz="2200" dirty="0">
                <a:solidFill>
                  <a:srgbClr val="29952A"/>
                </a:solidFill>
                <a:latin typeface="Gill Sans"/>
              </a:rPr>
              <a:t>-</a:t>
            </a:r>
            <a:r>
              <a:rPr lang="nl-NL" altLang="nl-NL" sz="2200" dirty="0" smtClean="0">
                <a:solidFill>
                  <a:srgbClr val="29952A"/>
                </a:solidFill>
                <a:latin typeface="Gill Sans"/>
              </a:rPr>
              <a:t>neutralität</a:t>
            </a:r>
            <a:endParaRPr lang="nl-NL" altLang="nl-NL" sz="2200" dirty="0" smtClean="0">
              <a:solidFill>
                <a:srgbClr val="29952A"/>
              </a:solidFill>
              <a:latin typeface="Gill Sans"/>
            </a:endParaRPr>
          </a:p>
          <a:p>
            <a:pPr>
              <a:lnSpc>
                <a:spcPct val="120000"/>
              </a:lnSpc>
              <a:buFont typeface="Wingdings" panose="05000000000000000000" pitchFamily="2" charset="2"/>
              <a:buChar char="Ø"/>
              <a:defRPr/>
            </a:pPr>
            <a:r>
              <a:rPr lang="nl-NL" altLang="nl-NL" sz="2200" dirty="0" err="1" smtClean="0">
                <a:solidFill>
                  <a:srgbClr val="29952A"/>
                </a:solidFill>
                <a:latin typeface="Gill Sans"/>
              </a:rPr>
              <a:t>Politische</a:t>
            </a:r>
            <a:r>
              <a:rPr lang="nl-NL" altLang="nl-NL" sz="2200" dirty="0" smtClean="0">
                <a:solidFill>
                  <a:srgbClr val="29952A"/>
                </a:solidFill>
                <a:latin typeface="Gill Sans"/>
              </a:rPr>
              <a:t> </a:t>
            </a:r>
            <a:r>
              <a:rPr lang="nl-NL" altLang="nl-NL" sz="2200" dirty="0" err="1" smtClean="0">
                <a:solidFill>
                  <a:srgbClr val="29952A"/>
                </a:solidFill>
                <a:latin typeface="Gill Sans"/>
              </a:rPr>
              <a:t>Entwicklungen</a:t>
            </a:r>
            <a:endParaRPr lang="nl-NL" altLang="nl-NL" sz="2200" dirty="0" smtClean="0">
              <a:solidFill>
                <a:srgbClr val="29952A"/>
              </a:solidFill>
              <a:latin typeface="Gill Sans"/>
            </a:endParaRPr>
          </a:p>
        </p:txBody>
      </p:sp>
    </p:spTree>
    <p:extLst>
      <p:ext uri="{BB962C8B-B14F-4D97-AF65-F5344CB8AC3E}">
        <p14:creationId xmlns:p14="http://schemas.microsoft.com/office/powerpoint/2010/main" val="252013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97" y="0"/>
            <a:ext cx="9963455" cy="7040880"/>
          </a:xfrm>
          <a:prstGeom prst="rect">
            <a:avLst/>
          </a:prstGeom>
        </p:spPr>
      </p:pic>
      <p:pic>
        <p:nvPicPr>
          <p:cNvPr id="4" name="Afbeelding 3"/>
          <p:cNvPicPr>
            <a:picLocks noChangeAspect="1"/>
          </p:cNvPicPr>
          <p:nvPr/>
        </p:nvPicPr>
        <p:blipFill rotWithShape="1">
          <a:blip r:embed="rId4">
            <a:extLst>
              <a:ext uri="{28A0092B-C50C-407E-A947-70E740481C1C}">
                <a14:useLocalDpi xmlns:a14="http://schemas.microsoft.com/office/drawing/2010/main" val="0"/>
              </a:ext>
            </a:extLst>
          </a:blip>
          <a:srcRect l="47784" t="16529"/>
          <a:stretch/>
        </p:blipFill>
        <p:spPr>
          <a:xfrm>
            <a:off x="6919099" y="159355"/>
            <a:ext cx="2358737" cy="2671111"/>
          </a:xfrm>
          <a:prstGeom prst="rect">
            <a:avLst/>
          </a:prstGeom>
        </p:spPr>
      </p:pic>
      <p:sp>
        <p:nvSpPr>
          <p:cNvPr id="5" name="Tekstvak 2"/>
          <p:cNvSpPr txBox="1">
            <a:spLocks noChangeArrowheads="1"/>
          </p:cNvSpPr>
          <p:nvPr/>
        </p:nvSpPr>
        <p:spPr bwMode="auto">
          <a:xfrm>
            <a:off x="6385952" y="159355"/>
            <a:ext cx="177003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1100" dirty="0" err="1" smtClean="0">
                <a:solidFill>
                  <a:srgbClr val="29952A"/>
                </a:solidFill>
                <a:latin typeface="Gill Sans"/>
                <a:ea typeface="Gill Sans SemiBold"/>
                <a:cs typeface="Gill Sans SemiBold"/>
              </a:rPr>
              <a:t>Mitgliederzahlen</a:t>
            </a:r>
            <a:endParaRPr lang="nl-NL" altLang="nl-NL" sz="1100" dirty="0">
              <a:solidFill>
                <a:srgbClr val="29952A"/>
              </a:solidFill>
              <a:latin typeface="Gill Sans"/>
              <a:ea typeface="Gill Sans SemiBold"/>
              <a:cs typeface="Gill Sans SemiBold"/>
            </a:endParaRPr>
          </a:p>
          <a:p>
            <a:pPr>
              <a:lnSpc>
                <a:spcPct val="80000"/>
              </a:lnSpc>
            </a:pPr>
            <a:r>
              <a:rPr lang="nl-NL" altLang="nl-NL" sz="1100" dirty="0" smtClean="0">
                <a:solidFill>
                  <a:srgbClr val="29952A"/>
                </a:solidFill>
                <a:latin typeface="Gill Sans"/>
                <a:ea typeface="Gill Sans SemiBold"/>
                <a:cs typeface="Gill Sans SemiBold"/>
              </a:rPr>
              <a:t>Glastuinbouw Nederland </a:t>
            </a:r>
          </a:p>
          <a:p>
            <a:pPr>
              <a:lnSpc>
                <a:spcPct val="80000"/>
              </a:lnSpc>
            </a:pPr>
            <a:r>
              <a:rPr lang="nl-NL" altLang="nl-NL" sz="1100" dirty="0" smtClean="0">
                <a:solidFill>
                  <a:srgbClr val="29952A"/>
                </a:solidFill>
                <a:latin typeface="Gill Sans"/>
                <a:ea typeface="Gill Sans SemiBold"/>
                <a:cs typeface="Gill Sans SemiBold"/>
              </a:rPr>
              <a:t>2021</a:t>
            </a:r>
            <a:endParaRPr lang="nl-NL" altLang="nl-NL" sz="1100" dirty="0">
              <a:solidFill>
                <a:srgbClr val="29952A"/>
              </a:solidFill>
              <a:latin typeface="Gill Sans"/>
              <a:ea typeface="Gill Sans SemiBold"/>
              <a:cs typeface="Gill Sans SemiBold"/>
            </a:endParaRPr>
          </a:p>
        </p:txBody>
      </p:sp>
      <p:sp>
        <p:nvSpPr>
          <p:cNvPr id="6" name="Tekstvak 2"/>
          <p:cNvSpPr txBox="1">
            <a:spLocks noChangeArrowheads="1"/>
          </p:cNvSpPr>
          <p:nvPr/>
        </p:nvSpPr>
        <p:spPr bwMode="auto">
          <a:xfrm>
            <a:off x="7656088" y="1157531"/>
            <a:ext cx="1271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nl-NL" altLang="nl-NL" sz="1200" dirty="0" smtClean="0">
                <a:latin typeface="Gill Sans"/>
                <a:ea typeface="Gill Sans SemiBold"/>
                <a:cs typeface="Gill Sans SemiBold"/>
              </a:rPr>
              <a:t>1.248 </a:t>
            </a:r>
            <a:r>
              <a:rPr lang="nl-NL" altLang="nl-NL" sz="1200" dirty="0" err="1">
                <a:latin typeface="Gill Sans"/>
                <a:ea typeface="Gill Sans SemiBold"/>
                <a:cs typeface="Gill Sans SemiBold"/>
              </a:rPr>
              <a:t>M</a:t>
            </a:r>
            <a:r>
              <a:rPr lang="nl-NL" altLang="nl-NL" sz="1200" dirty="0" err="1" smtClean="0">
                <a:latin typeface="Gill Sans"/>
                <a:ea typeface="Gill Sans SemiBold"/>
                <a:cs typeface="Gill Sans SemiBold"/>
              </a:rPr>
              <a:t>itglieder</a:t>
            </a:r>
            <a:endParaRPr lang="nl-NL" altLang="nl-NL" sz="1200" dirty="0" smtClean="0">
              <a:latin typeface="Gill Sans"/>
              <a:ea typeface="Gill Sans SemiBold"/>
              <a:cs typeface="Gill Sans SemiBold"/>
            </a:endParaRPr>
          </a:p>
          <a:p>
            <a:pPr algn="ctr"/>
            <a:r>
              <a:rPr lang="nl-NL" altLang="nl-NL" sz="1200" dirty="0" smtClean="0">
                <a:latin typeface="Gill Sans"/>
                <a:ea typeface="Gill Sans SemiBold"/>
                <a:cs typeface="Gill Sans SemiBold"/>
              </a:rPr>
              <a:t>6.047 </a:t>
            </a:r>
            <a:r>
              <a:rPr lang="nl-NL" altLang="nl-NL" sz="1200" dirty="0" err="1" smtClean="0">
                <a:latin typeface="Gill Sans"/>
                <a:ea typeface="Gill Sans SemiBold"/>
                <a:cs typeface="Gill Sans SemiBold"/>
              </a:rPr>
              <a:t>Hektar</a:t>
            </a:r>
            <a:endParaRPr lang="nl-NL" altLang="nl-NL" sz="1200" dirty="0">
              <a:latin typeface="Gill Sans"/>
              <a:ea typeface="Gill Sans SemiBold"/>
              <a:cs typeface="Gill Sans SemiBold"/>
            </a:endParaRPr>
          </a:p>
        </p:txBody>
      </p:sp>
    </p:spTree>
    <p:extLst>
      <p:ext uri="{BB962C8B-B14F-4D97-AF65-F5344CB8AC3E}">
        <p14:creationId xmlns:p14="http://schemas.microsoft.com/office/powerpoint/2010/main" val="811302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20060913-G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500" y="0"/>
            <a:ext cx="4564856" cy="6858000"/>
          </a:xfrm>
          <a:prstGeom prst="rect">
            <a:avLst/>
          </a:prstGeom>
        </p:spPr>
      </p:pic>
      <p:pic>
        <p:nvPicPr>
          <p:cNvPr id="7" name="Afbeelding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2161032"/>
          </a:xfrm>
          <a:prstGeom prst="rect">
            <a:avLst/>
          </a:prstGeom>
        </p:spPr>
      </p:pic>
      <p:sp>
        <p:nvSpPr>
          <p:cNvPr id="23557" name="Tekstvak 10"/>
          <p:cNvSpPr txBox="1">
            <a:spLocks noChangeArrowheads="1"/>
          </p:cNvSpPr>
          <p:nvPr/>
        </p:nvSpPr>
        <p:spPr bwMode="auto">
          <a:xfrm>
            <a:off x="231776" y="937930"/>
            <a:ext cx="6025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pPr>
            <a:r>
              <a:rPr lang="nl-NL" altLang="nl-NL" sz="3000" dirty="0" err="1" smtClean="0">
                <a:solidFill>
                  <a:srgbClr val="29952A"/>
                </a:solidFill>
                <a:latin typeface="Gill Sans"/>
                <a:ea typeface="Gill Sans SemiBold"/>
                <a:cs typeface="Gill Sans SemiBold"/>
              </a:rPr>
              <a:t>Energiekennzahlen</a:t>
            </a:r>
            <a:r>
              <a:rPr lang="nl-NL" altLang="nl-NL" sz="3000" dirty="0" smtClean="0">
                <a:solidFill>
                  <a:srgbClr val="29952A"/>
                </a:solidFill>
                <a:latin typeface="Gill Sans"/>
                <a:ea typeface="Gill Sans SemiBold"/>
                <a:cs typeface="Gill Sans SemiBold"/>
              </a:rPr>
              <a:t> </a:t>
            </a:r>
            <a:endParaRPr lang="nl-NL" altLang="nl-NL" sz="1600" dirty="0">
              <a:solidFill>
                <a:srgbClr val="29952A"/>
              </a:solidFill>
              <a:latin typeface="Gill Sans"/>
              <a:ea typeface="Gill Sans SemiBold"/>
              <a:cs typeface="Gill Sans SemiBold"/>
            </a:endParaRPr>
          </a:p>
        </p:txBody>
      </p:sp>
      <p:graphicFrame>
        <p:nvGraphicFramePr>
          <p:cNvPr id="8" name="Group 6"/>
          <p:cNvGraphicFramePr>
            <a:graphicFrameLocks noGrp="1"/>
          </p:cNvGraphicFramePr>
          <p:nvPr>
            <p:extLst>
              <p:ext uri="{D42A27DB-BD31-4B8C-83A1-F6EECF244321}">
                <p14:modId xmlns:p14="http://schemas.microsoft.com/office/powerpoint/2010/main" val="1031239478"/>
              </p:ext>
            </p:extLst>
          </p:nvPr>
        </p:nvGraphicFramePr>
        <p:xfrm>
          <a:off x="286479" y="2175212"/>
          <a:ext cx="6834956" cy="4276650"/>
        </p:xfrm>
        <a:graphic>
          <a:graphicData uri="http://schemas.openxmlformats.org/drawingml/2006/table">
            <a:tbl>
              <a:tblPr>
                <a:effectLst/>
              </a:tblPr>
              <a:tblGrid>
                <a:gridCol w="2532258">
                  <a:extLst>
                    <a:ext uri="{9D8B030D-6E8A-4147-A177-3AD203B41FA5}">
                      <a16:colId xmlns:a16="http://schemas.microsoft.com/office/drawing/2014/main" val="20000"/>
                    </a:ext>
                  </a:extLst>
                </a:gridCol>
                <a:gridCol w="4302698">
                  <a:extLst>
                    <a:ext uri="{9D8B030D-6E8A-4147-A177-3AD203B41FA5}">
                      <a16:colId xmlns:a16="http://schemas.microsoft.com/office/drawing/2014/main" val="20001"/>
                    </a:ext>
                  </a:extLst>
                </a:gridCol>
              </a:tblGrid>
              <a:tr h="415761">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Anbaufläche</a:t>
                      </a:r>
                      <a:endPar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endParaRP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10.000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Hektar</a:t>
                      </a:r>
                      <a:endPar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endParaRP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5840">
                <a:tc>
                  <a:txBody>
                    <a:body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Gesamtenergieverbrauch</a:t>
                      </a:r>
                      <a:endPar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endParaRP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105 PJ (5,4% nationale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Verbrauch</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excl</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Möbilität</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49892030"/>
                  </a:ext>
                </a:extLst>
              </a:tr>
              <a:tr h="385840">
                <a:tc>
                  <a:txBody>
                    <a:body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Anteil</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Erneuerbar</a:t>
                      </a:r>
                      <a:endPar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endParaRP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9.5%</a:t>
                      </a: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81249851"/>
                  </a:ext>
                </a:extLst>
              </a:tr>
              <a:tr h="451230">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Erdgas</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3 miljard m3 (7% nationaler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Verbrauch</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a:t>
                      </a: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71129780"/>
                  </a:ext>
                </a:extLst>
              </a:tr>
              <a:tr h="380369">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KWK</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2.600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MWe</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auf</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60-65%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Anbaufläche</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a:t>
                      </a: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51435">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Elektrizität</a:t>
                      </a:r>
                      <a:endPar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endParaRP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Kauf</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3.3 TWh;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Production</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10.5 TWh </a:t>
                      </a:r>
                    </a:p>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Verkauf</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ans</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Netz</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5.8 TWh</a:t>
                      </a:r>
                    </a:p>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Verbrauch</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8 TWh </a:t>
                      </a: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173877">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CO2-Emission</a:t>
                      </a:r>
                    </a:p>
                  </a:txBody>
                  <a:tcPr marL="91439" marR="91439"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93675" eaLnBrk="0" hangingPunct="0">
                        <a:spcBef>
                          <a:spcPct val="20000"/>
                        </a:spcBef>
                        <a:defRPr>
                          <a:solidFill>
                            <a:srgbClr val="415A09"/>
                          </a:solidFill>
                          <a:latin typeface="Arial" pitchFamily="34" charset="0"/>
                          <a:ea typeface="MS PGothic" pitchFamily="34" charset="-128"/>
                        </a:defRPr>
                      </a:lvl1pPr>
                      <a:lvl2pPr marL="742950" indent="-285750" eaLnBrk="0" hangingPunct="0">
                        <a:spcBef>
                          <a:spcPct val="20000"/>
                        </a:spcBef>
                        <a:defRPr sz="1600">
                          <a:solidFill>
                            <a:srgbClr val="415A09"/>
                          </a:solidFill>
                          <a:latin typeface="Arial" pitchFamily="34" charset="0"/>
                          <a:ea typeface="MS PGothic" pitchFamily="34" charset="-128"/>
                        </a:defRPr>
                      </a:lvl2pPr>
                      <a:lvl3pPr marL="1143000" indent="-228600" eaLnBrk="0" hangingPunct="0">
                        <a:spcBef>
                          <a:spcPct val="20000"/>
                        </a:spcBef>
                        <a:defRPr sz="1400">
                          <a:solidFill>
                            <a:srgbClr val="415A09"/>
                          </a:solidFill>
                          <a:latin typeface="Arial" pitchFamily="34" charset="0"/>
                          <a:ea typeface="MS PGothic" pitchFamily="34" charset="-128"/>
                        </a:defRPr>
                      </a:lvl3pPr>
                      <a:lvl4pPr marL="1600200" indent="-228600" eaLnBrk="0" hangingPunct="0">
                        <a:spcBef>
                          <a:spcPct val="20000"/>
                        </a:spcBef>
                        <a:defRPr sz="1400">
                          <a:solidFill>
                            <a:srgbClr val="415A09"/>
                          </a:solidFill>
                          <a:latin typeface="Arial" pitchFamily="34" charset="0"/>
                          <a:ea typeface="MS PGothic" pitchFamily="34" charset="-128"/>
                        </a:defRPr>
                      </a:lvl4pPr>
                      <a:lvl5pPr marL="2057400" indent="-228600" eaLnBrk="0" hangingPunct="0">
                        <a:spcBef>
                          <a:spcPct val="20000"/>
                        </a:spcBef>
                        <a:defRPr sz="1200">
                          <a:solidFill>
                            <a:srgbClr val="415A09"/>
                          </a:solidFill>
                          <a:latin typeface="Arial" pitchFamily="34" charset="0"/>
                          <a:ea typeface="MS PGothic" pitchFamily="34" charset="-128"/>
                        </a:defRPr>
                      </a:lvl5pPr>
                      <a:lvl6pPr marL="2514600" indent="-228600" eaLnBrk="0" fontAlgn="base" hangingPunct="0">
                        <a:spcBef>
                          <a:spcPct val="20000"/>
                        </a:spcBef>
                        <a:spcAft>
                          <a:spcPct val="0"/>
                        </a:spcAft>
                        <a:defRPr sz="1200">
                          <a:solidFill>
                            <a:srgbClr val="415A09"/>
                          </a:solidFill>
                          <a:latin typeface="Arial" pitchFamily="34" charset="0"/>
                          <a:ea typeface="MS PGothic" pitchFamily="34" charset="-128"/>
                        </a:defRPr>
                      </a:lvl6pPr>
                      <a:lvl7pPr marL="2971800" indent="-228600" eaLnBrk="0" fontAlgn="base" hangingPunct="0">
                        <a:spcBef>
                          <a:spcPct val="20000"/>
                        </a:spcBef>
                        <a:spcAft>
                          <a:spcPct val="0"/>
                        </a:spcAft>
                        <a:defRPr sz="1200">
                          <a:solidFill>
                            <a:srgbClr val="415A09"/>
                          </a:solidFill>
                          <a:latin typeface="Arial" pitchFamily="34" charset="0"/>
                          <a:ea typeface="MS PGothic" pitchFamily="34" charset="-128"/>
                        </a:defRPr>
                      </a:lvl7pPr>
                      <a:lvl8pPr marL="3429000" indent="-228600" eaLnBrk="0" fontAlgn="base" hangingPunct="0">
                        <a:spcBef>
                          <a:spcPct val="20000"/>
                        </a:spcBef>
                        <a:spcAft>
                          <a:spcPct val="0"/>
                        </a:spcAft>
                        <a:defRPr sz="1200">
                          <a:solidFill>
                            <a:srgbClr val="415A09"/>
                          </a:solidFill>
                          <a:latin typeface="Arial" pitchFamily="34" charset="0"/>
                          <a:ea typeface="MS PGothic" pitchFamily="34" charset="-128"/>
                        </a:defRPr>
                      </a:lvl8pPr>
                      <a:lvl9pPr marL="3886200" indent="-228600" eaLnBrk="0" fontAlgn="base" hangingPunct="0">
                        <a:spcBef>
                          <a:spcPct val="20000"/>
                        </a:spcBef>
                        <a:spcAft>
                          <a:spcPct val="0"/>
                        </a:spcAft>
                        <a:defRPr sz="1200">
                          <a:solidFill>
                            <a:srgbClr val="415A09"/>
                          </a:solidFill>
                          <a:latin typeface="Arial" pitchFamily="34" charset="0"/>
                          <a:ea typeface="MS PGothic" pitchFamily="34" charset="-128"/>
                        </a:defRPr>
                      </a:lvl9pPr>
                    </a:lstStyle>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1990 6,8 Mton;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für</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anbau</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6.8 Mton</a:t>
                      </a:r>
                    </a:p>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2017 5,9 Mton;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für</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anbau</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4.4 Mton</a:t>
                      </a:r>
                    </a:p>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2019 5,9 Mton;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für</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anbau</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4.3 Mton</a:t>
                      </a:r>
                    </a:p>
                    <a:p>
                      <a:pPr marL="193675" marR="0" lvl="0" indent="0" algn="l" defTabSz="914400" rtl="0" eaLnBrk="1" fontAlgn="base" latinLnBrk="0" hangingPunct="1">
                        <a:lnSpc>
                          <a:spcPct val="100000"/>
                        </a:lnSpc>
                        <a:spcBef>
                          <a:spcPct val="20000"/>
                        </a:spcBef>
                        <a:spcAft>
                          <a:spcPct val="0"/>
                        </a:spcAft>
                        <a:buClrTx/>
                        <a:buSzTx/>
                        <a:buFontTx/>
                        <a:buNone/>
                        <a:tabLst/>
                      </a:pP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2020 6,2 Mton;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für</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anbau</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 4,4 Mton (</a:t>
                      </a:r>
                      <a:r>
                        <a:rPr kumimoji="0" lang="nl-NL" altLang="nl-NL" sz="1400" b="1" i="0" u="none" strike="noStrike" cap="none" normalizeH="0" baseline="0" dirty="0" err="1" smtClean="0">
                          <a:ln>
                            <a:noFill/>
                          </a:ln>
                          <a:solidFill>
                            <a:schemeClr val="tx1">
                              <a:lumMod val="75000"/>
                              <a:lumOff val="25000"/>
                            </a:schemeClr>
                          </a:solidFill>
                          <a:effectLst/>
                          <a:latin typeface="Arial" pitchFamily="34" charset="0"/>
                          <a:ea typeface="MS PGothic" pitchFamily="34" charset="-128"/>
                        </a:rPr>
                        <a:t>geschätzt</a:t>
                      </a:r>
                      <a:r>
                        <a:rPr kumimoji="0" lang="nl-NL" altLang="nl-NL" sz="1400" b="1" i="0" u="none" strike="noStrike" cap="none" normalizeH="0" baseline="0" dirty="0" smtClean="0">
                          <a:ln>
                            <a:noFill/>
                          </a:ln>
                          <a:solidFill>
                            <a:schemeClr val="tx1">
                              <a:lumMod val="75000"/>
                              <a:lumOff val="25000"/>
                            </a:schemeClr>
                          </a:solidFill>
                          <a:effectLst/>
                          <a:latin typeface="Arial" pitchFamily="34" charset="0"/>
                          <a:ea typeface="MS PGothic" pitchFamily="34" charset="-128"/>
                        </a:rPr>
                        <a:t>)</a:t>
                      </a:r>
                    </a:p>
                  </a:txBody>
                  <a:tcPr marL="91439" marR="91439"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629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15-166_PPT_KaE_HR3-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80000" cy="6903360"/>
          </a:xfrm>
          <a:prstGeom prst="rect">
            <a:avLst/>
          </a:prstGeom>
        </p:spPr>
      </p:pic>
      <p:sp>
        <p:nvSpPr>
          <p:cNvPr id="6" name="Tekstvak 10"/>
          <p:cNvSpPr txBox="1">
            <a:spLocks noChangeArrowheads="1"/>
          </p:cNvSpPr>
          <p:nvPr/>
        </p:nvSpPr>
        <p:spPr bwMode="auto">
          <a:xfrm>
            <a:off x="1780353" y="455860"/>
            <a:ext cx="1030667"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3000" b="1" dirty="0" smtClean="0">
                <a:solidFill>
                  <a:srgbClr val="29952A"/>
                </a:solidFill>
                <a:latin typeface="+mn-lt"/>
                <a:ea typeface="Gill Sans SemiBold"/>
                <a:cs typeface="Gill Sans SemiBold"/>
              </a:rPr>
              <a:t>Drive</a:t>
            </a:r>
            <a:endParaRPr lang="nl-NL" altLang="nl-NL" sz="3000" b="1" dirty="0">
              <a:solidFill>
                <a:srgbClr val="29952A"/>
              </a:solidFill>
              <a:latin typeface="+mn-lt"/>
              <a:ea typeface="Gill Sans SemiBold"/>
              <a:cs typeface="Gill Sans SemiBold"/>
            </a:endParaRPr>
          </a:p>
        </p:txBody>
      </p:sp>
      <p:pic>
        <p:nvPicPr>
          <p:cNvPr id="7" name="Picture 8" descr="http://www.motorsloop.com/images/jan2008/CO1EU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0" y="1653032"/>
            <a:ext cx="2423949" cy="244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892" y="605315"/>
            <a:ext cx="4463108" cy="6848758"/>
          </a:xfrm>
          <a:prstGeom prst="rect">
            <a:avLst/>
          </a:prstGeom>
        </p:spPr>
      </p:pic>
      <p:pic>
        <p:nvPicPr>
          <p:cNvPr id="11" name="Afbeelding 6" descr="footprint16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95686" y="1607672"/>
            <a:ext cx="3243286" cy="249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niu.edu/clasep/images/climate_change.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98" r="4410"/>
          <a:stretch/>
        </p:blipFill>
        <p:spPr bwMode="auto">
          <a:xfrm>
            <a:off x="-68242" y="4102100"/>
            <a:ext cx="4785134" cy="287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7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830" y="0"/>
            <a:ext cx="9257887" cy="6894000"/>
          </a:xfrm>
          <a:prstGeom prst="rect">
            <a:avLst/>
          </a:prstGeom>
          <a:noFill/>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 y="36000"/>
            <a:ext cx="1188000" cy="1188000"/>
          </a:xfrm>
          <a:prstGeom prst="rect">
            <a:avLst/>
          </a:prstGeom>
        </p:spPr>
      </p:pic>
      <p:sp>
        <p:nvSpPr>
          <p:cNvPr id="4" name="Bijschrift met pijl-omhoog 3"/>
          <p:cNvSpPr/>
          <p:nvPr/>
        </p:nvSpPr>
        <p:spPr>
          <a:xfrm>
            <a:off x="2307693" y="3776199"/>
            <a:ext cx="3074504" cy="2343830"/>
          </a:xfrm>
          <a:prstGeom prst="upArrowCallout">
            <a:avLst>
              <a:gd name="adj1" fmla="val 21868"/>
              <a:gd name="adj2" fmla="val 25000"/>
              <a:gd name="adj3" fmla="val 25000"/>
              <a:gd name="adj4" fmla="val 27273"/>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nl-NL" dirty="0" err="1"/>
              <a:t>Steuerung</a:t>
            </a:r>
            <a:r>
              <a:rPr lang="nl-NL" dirty="0"/>
              <a:t> </a:t>
            </a:r>
            <a:r>
              <a:rPr lang="nl-NL" dirty="0" err="1"/>
              <a:t>aus</a:t>
            </a:r>
            <a:r>
              <a:rPr lang="nl-NL" dirty="0"/>
              <a:t> der Praxis</a:t>
            </a:r>
          </a:p>
        </p:txBody>
      </p:sp>
      <p:sp>
        <p:nvSpPr>
          <p:cNvPr id="6" name="Wolkvormig bijschrift 5"/>
          <p:cNvSpPr/>
          <p:nvPr/>
        </p:nvSpPr>
        <p:spPr>
          <a:xfrm>
            <a:off x="4968522" y="1076077"/>
            <a:ext cx="1811697" cy="1093304"/>
          </a:xfrm>
          <a:prstGeom prst="cloudCallout">
            <a:avLst>
              <a:gd name="adj1" fmla="val 928"/>
              <a:gd name="adj2" fmla="val 16998"/>
            </a:avLst>
          </a:prstGeom>
        </p:spPr>
        <p:style>
          <a:lnRef idx="1">
            <a:schemeClr val="accent1"/>
          </a:lnRef>
          <a:fillRef idx="3">
            <a:schemeClr val="accent1"/>
          </a:fillRef>
          <a:effectRef idx="2">
            <a:schemeClr val="accent1"/>
          </a:effectRef>
          <a:fontRef idx="minor">
            <a:schemeClr val="lt1"/>
          </a:fontRef>
        </p:style>
        <p:txBody>
          <a:bodyPr rtlCol="0" anchor="ctr"/>
          <a:lstStyle/>
          <a:p>
            <a:r>
              <a:rPr lang="nl-NL" sz="1200" dirty="0" err="1" smtClean="0"/>
              <a:t>Innovieren</a:t>
            </a:r>
            <a:r>
              <a:rPr lang="nl-NL" sz="1200" dirty="0" smtClean="0"/>
              <a:t> &amp; </a:t>
            </a:r>
            <a:r>
              <a:rPr lang="nl-NL" sz="1200" dirty="0" err="1" smtClean="0"/>
              <a:t>Implementieren</a:t>
            </a:r>
            <a:endParaRPr lang="nl-NL" sz="1200" dirty="0"/>
          </a:p>
        </p:txBody>
      </p:sp>
      <p:sp>
        <p:nvSpPr>
          <p:cNvPr id="11" name="6-puntige ster 10"/>
          <p:cNvSpPr/>
          <p:nvPr/>
        </p:nvSpPr>
        <p:spPr>
          <a:xfrm>
            <a:off x="2657394" y="1137223"/>
            <a:ext cx="390606" cy="334525"/>
          </a:xfrm>
          <a:prstGeom prst="star6">
            <a:avLst/>
          </a:prstGeom>
          <a:solidFill>
            <a:srgbClr val="D57B1B"/>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nl-NL" dirty="0" smtClean="0"/>
              <a:t>1</a:t>
            </a:r>
            <a:endParaRPr lang="nl-NL" dirty="0"/>
          </a:p>
        </p:txBody>
      </p:sp>
      <p:sp>
        <p:nvSpPr>
          <p:cNvPr id="13" name="6-puntige ster 12"/>
          <p:cNvSpPr/>
          <p:nvPr/>
        </p:nvSpPr>
        <p:spPr>
          <a:xfrm>
            <a:off x="4150914" y="5208480"/>
            <a:ext cx="390606" cy="334525"/>
          </a:xfrm>
          <a:prstGeom prst="star6">
            <a:avLst/>
          </a:prstGeom>
          <a:solidFill>
            <a:srgbClr val="D57B1B"/>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nl-NL" dirty="0"/>
              <a:t>2</a:t>
            </a:r>
          </a:p>
        </p:txBody>
      </p:sp>
      <p:sp>
        <p:nvSpPr>
          <p:cNvPr id="14" name="6-puntige ster 13"/>
          <p:cNvSpPr/>
          <p:nvPr/>
        </p:nvSpPr>
        <p:spPr>
          <a:xfrm>
            <a:off x="2440320" y="4412688"/>
            <a:ext cx="390606" cy="334525"/>
          </a:xfrm>
          <a:prstGeom prst="star6">
            <a:avLst/>
          </a:prstGeom>
          <a:solidFill>
            <a:srgbClr val="D57B1B"/>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nl-NL" dirty="0" smtClean="0"/>
              <a:t>4</a:t>
            </a:r>
            <a:endParaRPr lang="nl-NL" dirty="0"/>
          </a:p>
        </p:txBody>
      </p:sp>
      <p:sp>
        <p:nvSpPr>
          <p:cNvPr id="15" name="6-puntige ster 14"/>
          <p:cNvSpPr/>
          <p:nvPr/>
        </p:nvSpPr>
        <p:spPr>
          <a:xfrm>
            <a:off x="6349542" y="1137222"/>
            <a:ext cx="390606" cy="334525"/>
          </a:xfrm>
          <a:prstGeom prst="star6">
            <a:avLst/>
          </a:prstGeom>
          <a:solidFill>
            <a:srgbClr val="D57B1B"/>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nl-NL" dirty="0" smtClean="0"/>
              <a:t>3</a:t>
            </a:r>
            <a:endParaRPr lang="nl-NL" dirty="0"/>
          </a:p>
        </p:txBody>
      </p:sp>
      <p:sp>
        <p:nvSpPr>
          <p:cNvPr id="3" name="Liggende oorkonde 2"/>
          <p:cNvSpPr/>
          <p:nvPr/>
        </p:nvSpPr>
        <p:spPr>
          <a:xfrm>
            <a:off x="4592052" y="3396343"/>
            <a:ext cx="1099458" cy="576943"/>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smtClean="0"/>
              <a:t>Ab 2006</a:t>
            </a:r>
            <a:endParaRPr lang="nl-NL" sz="1200" dirty="0"/>
          </a:p>
        </p:txBody>
      </p:sp>
      <p:sp>
        <p:nvSpPr>
          <p:cNvPr id="12" name="Wolkvormig bijschrift 11"/>
          <p:cNvSpPr/>
          <p:nvPr/>
        </p:nvSpPr>
        <p:spPr>
          <a:xfrm>
            <a:off x="1474489" y="84570"/>
            <a:ext cx="5167304" cy="772383"/>
          </a:xfrm>
          <a:prstGeom prst="cloudCallout">
            <a:avLst>
              <a:gd name="adj1" fmla="val 1176"/>
              <a:gd name="adj2" fmla="val 27312"/>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b="1" dirty="0" err="1" smtClean="0"/>
              <a:t>Erfolgskriterien</a:t>
            </a:r>
            <a:r>
              <a:rPr lang="nl-NL" b="1" dirty="0" smtClean="0"/>
              <a:t> </a:t>
            </a:r>
            <a:r>
              <a:rPr lang="nl-NL" b="1" dirty="0" err="1" smtClean="0"/>
              <a:t>Energiewende</a:t>
            </a:r>
            <a:endParaRPr lang="nl-NL" b="1" dirty="0"/>
          </a:p>
        </p:txBody>
      </p:sp>
    </p:spTree>
    <p:extLst>
      <p:ext uri="{BB962C8B-B14F-4D97-AF65-F5344CB8AC3E}">
        <p14:creationId xmlns:p14="http://schemas.microsoft.com/office/powerpoint/2010/main" val="2125068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2161032"/>
          </a:xfrm>
          <a:prstGeom prst="rect">
            <a:avLst/>
          </a:prstGeom>
        </p:spPr>
      </p:pic>
      <p:sp>
        <p:nvSpPr>
          <p:cNvPr id="23557" name="Tekstvak 10"/>
          <p:cNvSpPr txBox="1">
            <a:spLocks noChangeArrowheads="1"/>
          </p:cNvSpPr>
          <p:nvPr/>
        </p:nvSpPr>
        <p:spPr bwMode="auto">
          <a:xfrm>
            <a:off x="231775" y="937930"/>
            <a:ext cx="8912225" cy="8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pPr>
            <a:r>
              <a:rPr lang="nl-NL" altLang="nl-NL" sz="3000" dirty="0" smtClean="0">
                <a:solidFill>
                  <a:srgbClr val="29952A"/>
                </a:solidFill>
                <a:latin typeface="Gill Sans"/>
                <a:ea typeface="Gill Sans SemiBold"/>
                <a:cs typeface="Gill Sans SemiBold"/>
              </a:rPr>
              <a:t>CO</a:t>
            </a:r>
            <a:r>
              <a:rPr lang="nl-NL" altLang="nl-NL" sz="3000" baseline="-25000" dirty="0" smtClean="0">
                <a:solidFill>
                  <a:srgbClr val="29952A"/>
                </a:solidFill>
                <a:latin typeface="Gill Sans"/>
                <a:ea typeface="Gill Sans SemiBold"/>
                <a:cs typeface="Gill Sans SemiBold"/>
              </a:rPr>
              <a:t>2</a:t>
            </a:r>
            <a:r>
              <a:rPr lang="nl-NL" altLang="nl-NL" sz="3000" dirty="0" smtClean="0">
                <a:solidFill>
                  <a:srgbClr val="29952A"/>
                </a:solidFill>
                <a:latin typeface="Gill Sans"/>
                <a:ea typeface="Gill Sans SemiBold"/>
                <a:cs typeface="Gill Sans SemiBold"/>
              </a:rPr>
              <a:t>-neutral 2040</a:t>
            </a:r>
          </a:p>
          <a:p>
            <a:pPr>
              <a:lnSpc>
                <a:spcPct val="80000"/>
              </a:lnSpc>
              <a:spcBef>
                <a:spcPct val="0"/>
              </a:spcBef>
              <a:buFontTx/>
              <a:buNone/>
            </a:pPr>
            <a:r>
              <a:rPr lang="nl-NL" altLang="nl-NL" sz="1600" dirty="0" smtClean="0">
                <a:solidFill>
                  <a:srgbClr val="29952A"/>
                </a:solidFill>
                <a:latin typeface="Gill Sans"/>
                <a:ea typeface="Gill Sans SemiBold"/>
                <a:cs typeface="Gill Sans SemiBold"/>
              </a:rPr>
              <a:t>(</a:t>
            </a:r>
            <a:r>
              <a:rPr lang="nl-NL" altLang="nl-NL" sz="1600" dirty="0" err="1" smtClean="0">
                <a:solidFill>
                  <a:srgbClr val="29952A"/>
                </a:solidFill>
                <a:latin typeface="Gill Sans"/>
                <a:ea typeface="Gill Sans SemiBold"/>
                <a:cs typeface="Gill Sans SemiBold"/>
              </a:rPr>
              <a:t>sofern</a:t>
            </a:r>
            <a:r>
              <a:rPr lang="nl-NL" altLang="nl-NL" sz="1600" dirty="0" smtClean="0">
                <a:solidFill>
                  <a:srgbClr val="29952A"/>
                </a:solidFill>
                <a:latin typeface="Gill Sans"/>
                <a:ea typeface="Gill Sans SemiBold"/>
                <a:cs typeface="Gill Sans SemiBold"/>
              </a:rPr>
              <a:t> </a:t>
            </a:r>
            <a:r>
              <a:rPr lang="nl-NL" altLang="nl-NL" sz="1600" dirty="0" err="1" smtClean="0">
                <a:solidFill>
                  <a:srgbClr val="29952A"/>
                </a:solidFill>
                <a:latin typeface="Gill Sans"/>
                <a:ea typeface="Gill Sans SemiBold"/>
                <a:cs typeface="Gill Sans SemiBold"/>
              </a:rPr>
              <a:t>mehrere</a:t>
            </a:r>
            <a:r>
              <a:rPr lang="nl-NL" altLang="nl-NL" sz="1600" dirty="0" smtClean="0">
                <a:solidFill>
                  <a:srgbClr val="29952A"/>
                </a:solidFill>
                <a:latin typeface="Gill Sans"/>
                <a:ea typeface="Gill Sans SemiBold"/>
                <a:cs typeface="Gill Sans SemiBold"/>
              </a:rPr>
              <a:t> </a:t>
            </a:r>
            <a:r>
              <a:rPr lang="nl-NL" altLang="nl-NL" sz="1600" dirty="0" err="1" smtClean="0">
                <a:solidFill>
                  <a:srgbClr val="29952A"/>
                </a:solidFill>
                <a:latin typeface="Gill Sans"/>
                <a:ea typeface="Gill Sans SemiBold"/>
                <a:cs typeface="Gill Sans SemiBold"/>
              </a:rPr>
              <a:t>Voraussetzungen</a:t>
            </a:r>
            <a:r>
              <a:rPr lang="nl-NL" altLang="nl-NL" sz="1600" dirty="0" smtClean="0">
                <a:solidFill>
                  <a:srgbClr val="29952A"/>
                </a:solidFill>
                <a:latin typeface="Gill Sans"/>
                <a:ea typeface="Gill Sans SemiBold"/>
                <a:cs typeface="Gill Sans SemiBold"/>
              </a:rPr>
              <a:t> </a:t>
            </a:r>
            <a:r>
              <a:rPr lang="nl-NL" altLang="nl-NL" sz="1600" dirty="0" err="1" smtClean="0">
                <a:solidFill>
                  <a:srgbClr val="29952A"/>
                </a:solidFill>
                <a:latin typeface="Gill Sans"/>
                <a:ea typeface="Gill Sans SemiBold"/>
                <a:cs typeface="Gill Sans SemiBold"/>
              </a:rPr>
              <a:t>erfüllt</a:t>
            </a:r>
            <a:r>
              <a:rPr lang="nl-NL" altLang="nl-NL" sz="1600" dirty="0" smtClean="0">
                <a:solidFill>
                  <a:srgbClr val="29952A"/>
                </a:solidFill>
                <a:latin typeface="Gill Sans"/>
                <a:ea typeface="Gill Sans SemiBold"/>
                <a:cs typeface="Gill Sans SemiBold"/>
              </a:rPr>
              <a:t> </a:t>
            </a:r>
            <a:r>
              <a:rPr lang="nl-NL" altLang="nl-NL" sz="1600" dirty="0" err="1" smtClean="0">
                <a:solidFill>
                  <a:srgbClr val="29952A"/>
                </a:solidFill>
                <a:latin typeface="Gill Sans"/>
                <a:ea typeface="Gill Sans SemiBold"/>
                <a:cs typeface="Gill Sans SemiBold"/>
              </a:rPr>
              <a:t>sind</a:t>
            </a:r>
            <a:r>
              <a:rPr lang="nl-NL" altLang="nl-NL" sz="1600" dirty="0" smtClean="0">
                <a:solidFill>
                  <a:srgbClr val="29952A"/>
                </a:solidFill>
                <a:latin typeface="Gill Sans"/>
                <a:ea typeface="Gill Sans SemiBold"/>
                <a:cs typeface="Gill Sans SemiBold"/>
              </a:rPr>
              <a:t>; </a:t>
            </a:r>
          </a:p>
          <a:p>
            <a:pPr>
              <a:lnSpc>
                <a:spcPct val="80000"/>
              </a:lnSpc>
              <a:spcBef>
                <a:spcPct val="0"/>
              </a:spcBef>
              <a:buFontTx/>
              <a:buNone/>
            </a:pPr>
            <a:r>
              <a:rPr lang="nl-NL" altLang="nl-NL" sz="1600" dirty="0" err="1" smtClean="0">
                <a:solidFill>
                  <a:srgbClr val="29952A"/>
                </a:solidFill>
                <a:latin typeface="Gill Sans"/>
                <a:ea typeface="Gill Sans SemiBold"/>
                <a:cs typeface="Gill Sans SemiBold"/>
              </a:rPr>
              <a:t>viele</a:t>
            </a:r>
            <a:r>
              <a:rPr lang="nl-NL" altLang="nl-NL" sz="1600" dirty="0" smtClean="0">
                <a:solidFill>
                  <a:srgbClr val="29952A"/>
                </a:solidFill>
                <a:latin typeface="Gill Sans"/>
                <a:ea typeface="Gill Sans SemiBold"/>
                <a:cs typeface="Gill Sans SemiBold"/>
              </a:rPr>
              <a:t> </a:t>
            </a:r>
            <a:r>
              <a:rPr lang="nl-NL" altLang="nl-NL" sz="1600" dirty="0" err="1" smtClean="0">
                <a:solidFill>
                  <a:srgbClr val="29952A"/>
                </a:solidFill>
                <a:latin typeface="Gill Sans"/>
                <a:ea typeface="Gill Sans SemiBold"/>
                <a:cs typeface="Gill Sans SemiBold"/>
              </a:rPr>
              <a:t>Abhängigkeiten</a:t>
            </a:r>
            <a:r>
              <a:rPr lang="nl-NL" altLang="nl-NL" sz="1600" dirty="0" smtClean="0">
                <a:solidFill>
                  <a:srgbClr val="29952A"/>
                </a:solidFill>
                <a:latin typeface="Gill Sans"/>
                <a:ea typeface="Gill Sans SemiBold"/>
                <a:cs typeface="Gill Sans SemiBold"/>
              </a:rPr>
              <a:t>)</a:t>
            </a:r>
            <a:endParaRPr lang="nl-NL" altLang="nl-NL" sz="1600" dirty="0">
              <a:solidFill>
                <a:srgbClr val="29952A"/>
              </a:solidFill>
              <a:latin typeface="Gill Sans"/>
              <a:ea typeface="Gill Sans SemiBold"/>
              <a:cs typeface="Gill Sans SemiBold"/>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61" y="2161032"/>
            <a:ext cx="7048681" cy="4696968"/>
          </a:xfrm>
          <a:prstGeom prst="rect">
            <a:avLst/>
          </a:prstGeom>
        </p:spPr>
      </p:pic>
      <p:sp>
        <p:nvSpPr>
          <p:cNvPr id="2" name="Vijfhoek 1"/>
          <p:cNvSpPr/>
          <p:nvPr/>
        </p:nvSpPr>
        <p:spPr>
          <a:xfrm>
            <a:off x="6091828" y="2571329"/>
            <a:ext cx="1970677" cy="1072444"/>
          </a:xfrm>
          <a:prstGeom prst="homePlate">
            <a:avLst>
              <a:gd name="adj" fmla="val 41579"/>
            </a:avLst>
          </a:prstGeom>
          <a:solidFill>
            <a:schemeClr val="accent5">
              <a:lumMod val="20000"/>
              <a:lumOff val="80000"/>
            </a:schemeClr>
          </a:solidFill>
          <a:ln>
            <a:noFill/>
          </a:ln>
          <a:effectLst>
            <a:outerShdw blurRad="40000" dist="23000" dir="5400000" rotWithShape="0">
              <a:schemeClr val="accent5">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Afgeronde rechthoek 2"/>
          <p:cNvSpPr/>
          <p:nvPr/>
        </p:nvSpPr>
        <p:spPr>
          <a:xfrm>
            <a:off x="6170586" y="4054070"/>
            <a:ext cx="2031558" cy="954704"/>
          </a:xfrm>
          <a:prstGeom prst="roundRect">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srgbClr val="29952A"/>
                </a:solidFill>
              </a:rPr>
              <a:t>Sparen </a:t>
            </a:r>
            <a:r>
              <a:rPr lang="nl-NL" dirty="0" err="1" smtClean="0">
                <a:solidFill>
                  <a:srgbClr val="29952A"/>
                </a:solidFill>
              </a:rPr>
              <a:t>erdgas</a:t>
            </a:r>
            <a:r>
              <a:rPr lang="nl-NL" dirty="0" smtClean="0">
                <a:solidFill>
                  <a:srgbClr val="29952A"/>
                </a:solidFill>
              </a:rPr>
              <a:t>; 2040 </a:t>
            </a:r>
            <a:r>
              <a:rPr lang="nl-NL" dirty="0" err="1" smtClean="0">
                <a:solidFill>
                  <a:srgbClr val="29952A"/>
                </a:solidFill>
              </a:rPr>
              <a:t>relativ</a:t>
            </a:r>
            <a:r>
              <a:rPr lang="nl-NL" dirty="0" smtClean="0">
                <a:solidFill>
                  <a:srgbClr val="29952A"/>
                </a:solidFill>
              </a:rPr>
              <a:t> </a:t>
            </a:r>
            <a:r>
              <a:rPr lang="nl-NL" dirty="0" err="1" smtClean="0">
                <a:solidFill>
                  <a:srgbClr val="29952A"/>
                </a:solidFill>
              </a:rPr>
              <a:t>zu</a:t>
            </a:r>
            <a:r>
              <a:rPr lang="nl-NL" dirty="0" smtClean="0">
                <a:solidFill>
                  <a:srgbClr val="29952A"/>
                </a:solidFill>
              </a:rPr>
              <a:t> 2015</a:t>
            </a:r>
            <a:endParaRPr lang="nl-NL" dirty="0">
              <a:solidFill>
                <a:srgbClr val="29952A"/>
              </a:solidFill>
            </a:endParaRPr>
          </a:p>
        </p:txBody>
      </p:sp>
      <p:sp>
        <p:nvSpPr>
          <p:cNvPr id="8" name="Afgeronde rechthoek 7"/>
          <p:cNvSpPr/>
          <p:nvPr/>
        </p:nvSpPr>
        <p:spPr>
          <a:xfrm>
            <a:off x="5296894" y="5599107"/>
            <a:ext cx="2031558" cy="954704"/>
          </a:xfrm>
          <a:prstGeom prst="roundRect">
            <a:avLst/>
          </a:prstGeom>
          <a:gradFill>
            <a:gsLst>
              <a:gs pos="0">
                <a:schemeClr val="accent5">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smtClean="0">
                <a:solidFill>
                  <a:srgbClr val="29952A"/>
                </a:solidFill>
              </a:rPr>
              <a:t>Bioenergie</a:t>
            </a:r>
            <a:endParaRPr lang="nl-NL" dirty="0">
              <a:solidFill>
                <a:srgbClr val="29952A"/>
              </a:solidFill>
            </a:endParaRPr>
          </a:p>
        </p:txBody>
      </p:sp>
      <p:sp>
        <p:nvSpPr>
          <p:cNvPr id="9" name="Afgeronde rechthoek 8"/>
          <p:cNvSpPr/>
          <p:nvPr/>
        </p:nvSpPr>
        <p:spPr>
          <a:xfrm>
            <a:off x="2904875" y="6076459"/>
            <a:ext cx="2031558" cy="605562"/>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smtClean="0">
                <a:solidFill>
                  <a:srgbClr val="29952A"/>
                </a:solidFill>
              </a:rPr>
              <a:t>Ökowärme</a:t>
            </a:r>
            <a:endParaRPr lang="nl-NL" dirty="0">
              <a:solidFill>
                <a:srgbClr val="29952A"/>
              </a:solidFill>
            </a:endParaRPr>
          </a:p>
        </p:txBody>
      </p:sp>
      <p:sp>
        <p:nvSpPr>
          <p:cNvPr id="10" name="Afgeronde rechthoek 9"/>
          <p:cNvSpPr/>
          <p:nvPr/>
        </p:nvSpPr>
        <p:spPr>
          <a:xfrm>
            <a:off x="1089361" y="5424535"/>
            <a:ext cx="1888434" cy="527332"/>
          </a:xfrm>
          <a:prstGeom prst="roundRect">
            <a:avLst/>
          </a:prstGeom>
          <a:gradFill>
            <a:gsLst>
              <a:gs pos="0">
                <a:schemeClr val="accent5">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smtClean="0">
                <a:solidFill>
                  <a:srgbClr val="29952A"/>
                </a:solidFill>
              </a:rPr>
              <a:t>Ökostrom</a:t>
            </a:r>
            <a:endParaRPr lang="nl-NL" dirty="0">
              <a:solidFill>
                <a:srgbClr val="29952A"/>
              </a:solidFill>
            </a:endParaRPr>
          </a:p>
        </p:txBody>
      </p:sp>
    </p:spTree>
    <p:extLst>
      <p:ext uri="{BB962C8B-B14F-4D97-AF65-F5344CB8AC3E}">
        <p14:creationId xmlns:p14="http://schemas.microsoft.com/office/powerpoint/2010/main" val="105895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2161032"/>
          </a:xfrm>
          <a:prstGeom prst="rect">
            <a:avLst/>
          </a:prstGeom>
        </p:spPr>
      </p:pic>
      <p:pic>
        <p:nvPicPr>
          <p:cNvPr id="11" name="Afbeelding 10">
            <a:extLst>
              <a:ext uri="{FF2B5EF4-FFF2-40B4-BE49-F238E27FC236}">
                <a16:creationId xmlns:a16="http://schemas.microsoft.com/office/drawing/2014/main" id="{ACDDB3FA-CB26-8E4E-957C-AFB5D5B2B062}"/>
              </a:ext>
            </a:extLst>
          </p:cNvPr>
          <p:cNvPicPr>
            <a:picLocks noChangeAspect="1"/>
          </p:cNvPicPr>
          <p:nvPr/>
        </p:nvPicPr>
        <p:blipFill>
          <a:blip r:embed="rId4"/>
          <a:stretch>
            <a:fillRect/>
          </a:stretch>
        </p:blipFill>
        <p:spPr>
          <a:xfrm>
            <a:off x="91885" y="2161032"/>
            <a:ext cx="4480115" cy="1938510"/>
          </a:xfrm>
          <a:prstGeom prst="rect">
            <a:avLst/>
          </a:prstGeom>
        </p:spPr>
      </p:pic>
      <p:pic>
        <p:nvPicPr>
          <p:cNvPr id="12" name="Afbeelding 11">
            <a:extLst>
              <a:ext uri="{FF2B5EF4-FFF2-40B4-BE49-F238E27FC236}">
                <a16:creationId xmlns:a16="http://schemas.microsoft.com/office/drawing/2014/main" id="{029B9A18-CE27-D943-ADCC-EAE2C49DE681}"/>
              </a:ext>
            </a:extLst>
          </p:cNvPr>
          <p:cNvPicPr>
            <a:picLocks noChangeAspect="1"/>
          </p:cNvPicPr>
          <p:nvPr/>
        </p:nvPicPr>
        <p:blipFill>
          <a:blip r:embed="rId5"/>
          <a:stretch>
            <a:fillRect/>
          </a:stretch>
        </p:blipFill>
        <p:spPr>
          <a:xfrm>
            <a:off x="4556719" y="2161032"/>
            <a:ext cx="4402670" cy="1938510"/>
          </a:xfrm>
          <a:prstGeom prst="rect">
            <a:avLst/>
          </a:prstGeom>
        </p:spPr>
      </p:pic>
      <p:pic>
        <p:nvPicPr>
          <p:cNvPr id="13" name="Afbeelding 12">
            <a:extLst>
              <a:ext uri="{FF2B5EF4-FFF2-40B4-BE49-F238E27FC236}">
                <a16:creationId xmlns:a16="http://schemas.microsoft.com/office/drawing/2014/main" id="{58348EB2-B06B-C342-9AED-9B1604D2842A}"/>
              </a:ext>
            </a:extLst>
          </p:cNvPr>
          <p:cNvPicPr>
            <a:picLocks noChangeAspect="1"/>
          </p:cNvPicPr>
          <p:nvPr/>
        </p:nvPicPr>
        <p:blipFill>
          <a:blip r:embed="rId6"/>
          <a:stretch>
            <a:fillRect/>
          </a:stretch>
        </p:blipFill>
        <p:spPr>
          <a:xfrm>
            <a:off x="91885" y="4481306"/>
            <a:ext cx="4485122" cy="1575855"/>
          </a:xfrm>
          <a:prstGeom prst="rect">
            <a:avLst/>
          </a:prstGeom>
        </p:spPr>
      </p:pic>
      <p:pic>
        <p:nvPicPr>
          <p:cNvPr id="14" name="Afbeelding 13">
            <a:extLst>
              <a:ext uri="{FF2B5EF4-FFF2-40B4-BE49-F238E27FC236}">
                <a16:creationId xmlns:a16="http://schemas.microsoft.com/office/drawing/2014/main" id="{CAB35370-3AF9-F449-9AA4-49F5A567D14C}"/>
              </a:ext>
            </a:extLst>
          </p:cNvPr>
          <p:cNvPicPr>
            <a:picLocks noChangeAspect="1"/>
          </p:cNvPicPr>
          <p:nvPr/>
        </p:nvPicPr>
        <p:blipFill>
          <a:blip r:embed="rId7"/>
          <a:stretch>
            <a:fillRect/>
          </a:stretch>
        </p:blipFill>
        <p:spPr>
          <a:xfrm>
            <a:off x="4577007" y="4322064"/>
            <a:ext cx="4343105" cy="1590083"/>
          </a:xfrm>
          <a:prstGeom prst="rect">
            <a:avLst/>
          </a:prstGeom>
        </p:spPr>
      </p:pic>
      <p:sp>
        <p:nvSpPr>
          <p:cNvPr id="15" name="Tekstvak 10">
            <a:extLst>
              <a:ext uri="{FF2B5EF4-FFF2-40B4-BE49-F238E27FC236}">
                <a16:creationId xmlns:a16="http://schemas.microsoft.com/office/drawing/2014/main" id="{EEAC7250-42CE-F444-8182-4EB932AD6229}"/>
              </a:ext>
            </a:extLst>
          </p:cNvPr>
          <p:cNvSpPr txBox="1">
            <a:spLocks noChangeArrowheads="1"/>
          </p:cNvSpPr>
          <p:nvPr/>
        </p:nvSpPr>
        <p:spPr bwMode="auto">
          <a:xfrm>
            <a:off x="116289" y="760937"/>
            <a:ext cx="7510373"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2600" b="1" dirty="0" smtClean="0">
                <a:solidFill>
                  <a:srgbClr val="29952A"/>
                </a:solidFill>
                <a:latin typeface="Gill Sans"/>
                <a:ea typeface="Gill Sans SemiBold"/>
                <a:cs typeface="Gill Sans SemiBold"/>
              </a:rPr>
              <a:t>Opties </a:t>
            </a:r>
            <a:r>
              <a:rPr lang="nl-NL" altLang="nl-NL" sz="2600" b="1" dirty="0" err="1" smtClean="0">
                <a:solidFill>
                  <a:srgbClr val="29952A"/>
                </a:solidFill>
                <a:latin typeface="Gill Sans"/>
                <a:ea typeface="Gill Sans SemiBold"/>
                <a:cs typeface="Gill Sans SemiBold"/>
              </a:rPr>
              <a:t>Wärme</a:t>
            </a:r>
            <a:r>
              <a:rPr lang="nl-NL" altLang="nl-NL" sz="2600" b="1" dirty="0" smtClean="0">
                <a:solidFill>
                  <a:srgbClr val="29952A"/>
                </a:solidFill>
                <a:latin typeface="Gill Sans"/>
                <a:ea typeface="Gill Sans SemiBold"/>
                <a:cs typeface="Gill Sans SemiBold"/>
              </a:rPr>
              <a:t> </a:t>
            </a:r>
            <a:r>
              <a:rPr lang="nl-NL" altLang="nl-NL" sz="2600" b="1" dirty="0" err="1" smtClean="0">
                <a:solidFill>
                  <a:srgbClr val="29952A"/>
                </a:solidFill>
                <a:latin typeface="Gill Sans"/>
                <a:ea typeface="Gill Sans SemiBold"/>
                <a:cs typeface="Gill Sans SemiBold"/>
              </a:rPr>
              <a:t>mit</a:t>
            </a:r>
            <a:r>
              <a:rPr lang="nl-NL" altLang="nl-NL" sz="2600" b="1" dirty="0" smtClean="0">
                <a:solidFill>
                  <a:srgbClr val="29952A"/>
                </a:solidFill>
                <a:latin typeface="Gill Sans"/>
                <a:ea typeface="Gill Sans SemiBold"/>
                <a:cs typeface="Gill Sans SemiBold"/>
              </a:rPr>
              <a:t> CO</a:t>
            </a:r>
            <a:r>
              <a:rPr lang="nl-NL" altLang="nl-NL" sz="2600" b="1" baseline="-25000" dirty="0" smtClean="0">
                <a:solidFill>
                  <a:srgbClr val="29952A"/>
                </a:solidFill>
                <a:latin typeface="Gill Sans"/>
                <a:ea typeface="Gill Sans SemiBold"/>
                <a:cs typeface="Gill Sans SemiBold"/>
              </a:rPr>
              <a:t>2</a:t>
            </a:r>
            <a:r>
              <a:rPr lang="nl-NL" altLang="nl-NL" sz="2600" b="1" dirty="0" smtClean="0">
                <a:solidFill>
                  <a:srgbClr val="29952A"/>
                </a:solidFill>
                <a:latin typeface="Gill Sans"/>
                <a:ea typeface="Gill Sans SemiBold"/>
                <a:cs typeface="Gill Sans SemiBold"/>
              </a:rPr>
              <a:t> </a:t>
            </a:r>
            <a:r>
              <a:rPr lang="nl-NL" altLang="nl-NL" sz="2600" b="1" dirty="0" err="1" smtClean="0">
                <a:solidFill>
                  <a:srgbClr val="29952A"/>
                </a:solidFill>
                <a:latin typeface="Gill Sans"/>
                <a:ea typeface="Gill Sans SemiBold"/>
                <a:cs typeface="Gill Sans SemiBold"/>
              </a:rPr>
              <a:t>reduktion</a:t>
            </a:r>
            <a:r>
              <a:rPr lang="nl-NL" altLang="nl-NL" sz="2600" b="1" dirty="0" smtClean="0">
                <a:solidFill>
                  <a:srgbClr val="29952A"/>
                </a:solidFill>
                <a:latin typeface="Gill Sans"/>
                <a:ea typeface="Gill Sans SemiBold"/>
                <a:cs typeface="Gill Sans SemiBold"/>
              </a:rPr>
              <a:t> Grundlast </a:t>
            </a:r>
            <a:r>
              <a:rPr lang="nl-NL" altLang="nl-NL" sz="2600" b="1" dirty="0" err="1" smtClean="0">
                <a:solidFill>
                  <a:srgbClr val="29952A"/>
                </a:solidFill>
                <a:latin typeface="Gill Sans"/>
                <a:ea typeface="Gill Sans SemiBold"/>
                <a:cs typeface="Gill Sans SemiBold"/>
              </a:rPr>
              <a:t>Kerngebiete</a:t>
            </a:r>
            <a:endParaRPr lang="nl-NL" altLang="nl-NL" sz="2600" b="1" dirty="0">
              <a:solidFill>
                <a:srgbClr val="29952A"/>
              </a:solidFill>
              <a:latin typeface="Gill Sans"/>
              <a:ea typeface="Gill Sans SemiBold"/>
              <a:cs typeface="Gill Sans SemiBold"/>
            </a:endParaRPr>
          </a:p>
        </p:txBody>
      </p:sp>
      <p:sp>
        <p:nvSpPr>
          <p:cNvPr id="16" name="Tekstvak 15">
            <a:extLst>
              <a:ext uri="{FF2B5EF4-FFF2-40B4-BE49-F238E27FC236}">
                <a16:creationId xmlns:a16="http://schemas.microsoft.com/office/drawing/2014/main" id="{AF35C454-8364-804C-8FAD-D0E3D97C195A}"/>
              </a:ext>
            </a:extLst>
          </p:cNvPr>
          <p:cNvSpPr txBox="1"/>
          <p:nvPr/>
        </p:nvSpPr>
        <p:spPr>
          <a:xfrm>
            <a:off x="116289" y="1453722"/>
            <a:ext cx="5274695" cy="400110"/>
          </a:xfrm>
          <a:prstGeom prst="rect">
            <a:avLst/>
          </a:prstGeom>
          <a:noFill/>
        </p:spPr>
        <p:txBody>
          <a:bodyPr wrap="square" rtlCol="0">
            <a:spAutoFit/>
          </a:bodyPr>
          <a:lstStyle/>
          <a:p>
            <a:r>
              <a:rPr lang="nl-NL" sz="2000" i="1" dirty="0" err="1" smtClean="0">
                <a:solidFill>
                  <a:schemeClr val="accent1"/>
                </a:solidFill>
                <a:latin typeface="Gill Sans"/>
              </a:rPr>
              <a:t>Bioenergie</a:t>
            </a:r>
            <a:r>
              <a:rPr lang="nl-NL" sz="2000" i="1" dirty="0" smtClean="0">
                <a:solidFill>
                  <a:schemeClr val="accent1"/>
                </a:solidFill>
                <a:latin typeface="Gill Sans"/>
              </a:rPr>
              <a:t> </a:t>
            </a:r>
            <a:r>
              <a:rPr lang="nl-NL" sz="2000" i="1" dirty="0" err="1" smtClean="0">
                <a:solidFill>
                  <a:schemeClr val="accent1"/>
                </a:solidFill>
                <a:latin typeface="Gill Sans"/>
              </a:rPr>
              <a:t>auch</a:t>
            </a:r>
            <a:r>
              <a:rPr lang="nl-NL" sz="2000" i="1" dirty="0" smtClean="0">
                <a:solidFill>
                  <a:schemeClr val="accent1"/>
                </a:solidFill>
                <a:latin typeface="Gill Sans"/>
              </a:rPr>
              <a:t> </a:t>
            </a:r>
            <a:r>
              <a:rPr lang="nl-NL" sz="2000" i="1" dirty="0" err="1" smtClean="0">
                <a:solidFill>
                  <a:schemeClr val="accent1"/>
                </a:solidFill>
                <a:latin typeface="Gill Sans"/>
              </a:rPr>
              <a:t>verwendbar</a:t>
            </a:r>
            <a:r>
              <a:rPr lang="nl-NL" sz="2000" i="1" dirty="0" smtClean="0">
                <a:solidFill>
                  <a:schemeClr val="accent1"/>
                </a:solidFill>
                <a:latin typeface="Gill Sans"/>
              </a:rPr>
              <a:t> </a:t>
            </a:r>
            <a:r>
              <a:rPr lang="nl-NL" sz="2000" i="1" dirty="0" err="1" smtClean="0">
                <a:solidFill>
                  <a:schemeClr val="accent1"/>
                </a:solidFill>
                <a:latin typeface="Gill Sans"/>
              </a:rPr>
              <a:t>für</a:t>
            </a:r>
            <a:r>
              <a:rPr lang="nl-NL" sz="2000" i="1" dirty="0" smtClean="0">
                <a:solidFill>
                  <a:schemeClr val="accent1"/>
                </a:solidFill>
                <a:latin typeface="Gill Sans"/>
              </a:rPr>
              <a:t> </a:t>
            </a:r>
            <a:r>
              <a:rPr lang="nl-NL" sz="2000" i="1" dirty="0" err="1" smtClean="0">
                <a:solidFill>
                  <a:schemeClr val="accent1"/>
                </a:solidFill>
                <a:latin typeface="Gill Sans"/>
              </a:rPr>
              <a:t>Höchtslast</a:t>
            </a:r>
            <a:endParaRPr lang="nl-NL" sz="2000" i="1" dirty="0">
              <a:solidFill>
                <a:schemeClr val="accent1"/>
              </a:solidFill>
              <a:latin typeface="Gill Sans"/>
            </a:endParaRPr>
          </a:p>
        </p:txBody>
      </p:sp>
    </p:spTree>
    <p:extLst>
      <p:ext uri="{BB962C8B-B14F-4D97-AF65-F5344CB8AC3E}">
        <p14:creationId xmlns:p14="http://schemas.microsoft.com/office/powerpoint/2010/main" val="4284864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56"/>
            <a:ext cx="9144000" cy="2161032"/>
          </a:xfrm>
          <a:prstGeom prst="rect">
            <a:avLst/>
          </a:prstGeom>
        </p:spPr>
      </p:pic>
      <p:sp>
        <p:nvSpPr>
          <p:cNvPr id="11" name="Tekstvak 10">
            <a:extLst>
              <a:ext uri="{FF2B5EF4-FFF2-40B4-BE49-F238E27FC236}">
                <a16:creationId xmlns:a16="http://schemas.microsoft.com/office/drawing/2014/main" id="{EEAC7250-42CE-F444-8182-4EB932AD6229}"/>
              </a:ext>
            </a:extLst>
          </p:cNvPr>
          <p:cNvSpPr txBox="1">
            <a:spLocks noChangeArrowheads="1"/>
          </p:cNvSpPr>
          <p:nvPr/>
        </p:nvSpPr>
        <p:spPr bwMode="auto">
          <a:xfrm>
            <a:off x="82190" y="810046"/>
            <a:ext cx="722506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2600" b="1" dirty="0">
                <a:solidFill>
                  <a:srgbClr val="29952A"/>
                </a:solidFill>
                <a:latin typeface="Gill Sans"/>
                <a:ea typeface="Gill Sans SemiBold"/>
                <a:cs typeface="Gill Sans SemiBold"/>
              </a:rPr>
              <a:t>Opties </a:t>
            </a:r>
            <a:r>
              <a:rPr lang="nl-NL" altLang="nl-NL" sz="2600" b="1" dirty="0" err="1" smtClean="0">
                <a:solidFill>
                  <a:srgbClr val="29952A"/>
                </a:solidFill>
                <a:latin typeface="Gill Sans"/>
                <a:ea typeface="Gill Sans SemiBold"/>
                <a:cs typeface="Gill Sans SemiBold"/>
              </a:rPr>
              <a:t>Wärme</a:t>
            </a:r>
            <a:r>
              <a:rPr lang="nl-NL" altLang="nl-NL" sz="2600" b="1" dirty="0" smtClean="0">
                <a:solidFill>
                  <a:srgbClr val="29952A"/>
                </a:solidFill>
                <a:latin typeface="Gill Sans"/>
                <a:ea typeface="Gill Sans SemiBold"/>
                <a:cs typeface="Gill Sans SemiBold"/>
              </a:rPr>
              <a:t> </a:t>
            </a:r>
            <a:r>
              <a:rPr lang="nl-NL" altLang="nl-NL" sz="2600" b="1" dirty="0" err="1">
                <a:solidFill>
                  <a:srgbClr val="29952A"/>
                </a:solidFill>
                <a:latin typeface="Gill Sans"/>
                <a:ea typeface="Gill Sans SemiBold"/>
                <a:cs typeface="Gill Sans SemiBold"/>
              </a:rPr>
              <a:t>mit</a:t>
            </a:r>
            <a:r>
              <a:rPr lang="nl-NL" altLang="nl-NL" sz="2600" b="1" dirty="0">
                <a:solidFill>
                  <a:srgbClr val="29952A"/>
                </a:solidFill>
                <a:latin typeface="Gill Sans"/>
                <a:ea typeface="Gill Sans SemiBold"/>
                <a:cs typeface="Gill Sans SemiBold"/>
              </a:rPr>
              <a:t> CO</a:t>
            </a:r>
            <a:r>
              <a:rPr lang="nl-NL" altLang="nl-NL" sz="2600" b="1" baseline="-25000" dirty="0">
                <a:solidFill>
                  <a:srgbClr val="29952A"/>
                </a:solidFill>
                <a:latin typeface="Gill Sans"/>
                <a:ea typeface="Gill Sans SemiBold"/>
                <a:cs typeface="Gill Sans SemiBold"/>
              </a:rPr>
              <a:t>2</a:t>
            </a:r>
            <a:r>
              <a:rPr lang="nl-NL" altLang="nl-NL" sz="2600" b="1" dirty="0">
                <a:solidFill>
                  <a:srgbClr val="29952A"/>
                </a:solidFill>
                <a:latin typeface="Gill Sans"/>
                <a:ea typeface="Gill Sans SemiBold"/>
                <a:cs typeface="Gill Sans SemiBold"/>
              </a:rPr>
              <a:t> </a:t>
            </a:r>
            <a:r>
              <a:rPr lang="nl-NL" altLang="nl-NL" sz="2600" b="1" dirty="0" err="1" smtClean="0">
                <a:solidFill>
                  <a:srgbClr val="29952A"/>
                </a:solidFill>
                <a:latin typeface="Gill Sans"/>
                <a:ea typeface="Gill Sans SemiBold"/>
                <a:cs typeface="Gill Sans SemiBold"/>
              </a:rPr>
              <a:t>reduktion</a:t>
            </a:r>
            <a:r>
              <a:rPr lang="nl-NL" altLang="nl-NL" sz="2600" b="1" dirty="0" smtClean="0">
                <a:solidFill>
                  <a:srgbClr val="29952A"/>
                </a:solidFill>
                <a:latin typeface="Gill Sans"/>
                <a:ea typeface="Gill Sans SemiBold"/>
                <a:cs typeface="Gill Sans SemiBold"/>
              </a:rPr>
              <a:t> </a:t>
            </a:r>
          </a:p>
          <a:p>
            <a:pPr>
              <a:lnSpc>
                <a:spcPct val="80000"/>
              </a:lnSpc>
            </a:pPr>
            <a:r>
              <a:rPr lang="nl-NL" altLang="nl-NL" sz="2600" b="1" dirty="0" err="1" smtClean="0">
                <a:solidFill>
                  <a:srgbClr val="29952A"/>
                </a:solidFill>
                <a:latin typeface="Gill Sans"/>
                <a:ea typeface="Gill Sans SemiBold"/>
                <a:cs typeface="Gill Sans SemiBold"/>
              </a:rPr>
              <a:t>individuell</a:t>
            </a:r>
            <a:r>
              <a:rPr lang="nl-NL" altLang="nl-NL" sz="2600" b="1" dirty="0" smtClean="0">
                <a:solidFill>
                  <a:srgbClr val="29952A"/>
                </a:solidFill>
                <a:latin typeface="Gill Sans"/>
                <a:ea typeface="Gill Sans SemiBold"/>
                <a:cs typeface="Gill Sans SemiBold"/>
              </a:rPr>
              <a:t> / solitair</a:t>
            </a:r>
            <a:endParaRPr lang="nl-NL" altLang="nl-NL" sz="2600" b="1" dirty="0">
              <a:solidFill>
                <a:srgbClr val="29952A"/>
              </a:solidFill>
              <a:latin typeface="Gill Sans"/>
              <a:ea typeface="Gill Sans SemiBold"/>
              <a:cs typeface="Gill Sans SemiBold"/>
            </a:endParaRPr>
          </a:p>
        </p:txBody>
      </p:sp>
      <p:pic>
        <p:nvPicPr>
          <p:cNvPr id="12" name="Afbeelding 11">
            <a:extLst>
              <a:ext uri="{FF2B5EF4-FFF2-40B4-BE49-F238E27FC236}">
                <a16:creationId xmlns:a16="http://schemas.microsoft.com/office/drawing/2014/main" id="{4FF3A891-5A47-7349-A35E-D1F5025FF00A}"/>
              </a:ext>
            </a:extLst>
          </p:cNvPr>
          <p:cNvPicPr>
            <a:picLocks noChangeAspect="1"/>
          </p:cNvPicPr>
          <p:nvPr/>
        </p:nvPicPr>
        <p:blipFill>
          <a:blip r:embed="rId4"/>
          <a:stretch>
            <a:fillRect/>
          </a:stretch>
        </p:blipFill>
        <p:spPr>
          <a:xfrm>
            <a:off x="140625" y="2104076"/>
            <a:ext cx="4483071" cy="1885527"/>
          </a:xfrm>
          <a:prstGeom prst="rect">
            <a:avLst/>
          </a:prstGeom>
        </p:spPr>
      </p:pic>
      <p:pic>
        <p:nvPicPr>
          <p:cNvPr id="13" name="Afbeelding 12">
            <a:extLst>
              <a:ext uri="{FF2B5EF4-FFF2-40B4-BE49-F238E27FC236}">
                <a16:creationId xmlns:a16="http://schemas.microsoft.com/office/drawing/2014/main" id="{E83E12D2-D514-DA41-9088-BF2676F6A17E}"/>
              </a:ext>
            </a:extLst>
          </p:cNvPr>
          <p:cNvPicPr>
            <a:picLocks noChangeAspect="1"/>
          </p:cNvPicPr>
          <p:nvPr/>
        </p:nvPicPr>
        <p:blipFill>
          <a:blip r:embed="rId5"/>
          <a:stretch>
            <a:fillRect/>
          </a:stretch>
        </p:blipFill>
        <p:spPr>
          <a:xfrm>
            <a:off x="4766216" y="2104075"/>
            <a:ext cx="4240749" cy="1955065"/>
          </a:xfrm>
          <a:prstGeom prst="rect">
            <a:avLst/>
          </a:prstGeom>
        </p:spPr>
      </p:pic>
      <p:pic>
        <p:nvPicPr>
          <p:cNvPr id="14" name="Afbeelding 13">
            <a:extLst>
              <a:ext uri="{FF2B5EF4-FFF2-40B4-BE49-F238E27FC236}">
                <a16:creationId xmlns:a16="http://schemas.microsoft.com/office/drawing/2014/main" id="{6FDC3977-2CA7-FC4A-B680-E091EF556392}"/>
              </a:ext>
            </a:extLst>
          </p:cNvPr>
          <p:cNvPicPr>
            <a:picLocks noChangeAspect="1"/>
          </p:cNvPicPr>
          <p:nvPr/>
        </p:nvPicPr>
        <p:blipFill>
          <a:blip r:embed="rId6"/>
          <a:stretch>
            <a:fillRect/>
          </a:stretch>
        </p:blipFill>
        <p:spPr>
          <a:xfrm>
            <a:off x="159389" y="4551125"/>
            <a:ext cx="4445541" cy="1857182"/>
          </a:xfrm>
          <a:prstGeom prst="rect">
            <a:avLst/>
          </a:prstGeom>
        </p:spPr>
      </p:pic>
      <p:pic>
        <p:nvPicPr>
          <p:cNvPr id="15" name="Afbeelding 14">
            <a:extLst>
              <a:ext uri="{FF2B5EF4-FFF2-40B4-BE49-F238E27FC236}">
                <a16:creationId xmlns:a16="http://schemas.microsoft.com/office/drawing/2014/main" id="{B274FF24-EF7C-4448-A079-D62493F524A7}"/>
              </a:ext>
            </a:extLst>
          </p:cNvPr>
          <p:cNvPicPr>
            <a:picLocks noChangeAspect="1"/>
          </p:cNvPicPr>
          <p:nvPr/>
        </p:nvPicPr>
        <p:blipFill>
          <a:blip r:embed="rId7"/>
          <a:stretch>
            <a:fillRect/>
          </a:stretch>
        </p:blipFill>
        <p:spPr>
          <a:xfrm>
            <a:off x="4841632" y="4523785"/>
            <a:ext cx="4089916" cy="1857182"/>
          </a:xfrm>
          <a:prstGeom prst="rect">
            <a:avLst/>
          </a:prstGeom>
        </p:spPr>
      </p:pic>
    </p:spTree>
    <p:extLst>
      <p:ext uri="{BB962C8B-B14F-4D97-AF65-F5344CB8AC3E}">
        <p14:creationId xmlns:p14="http://schemas.microsoft.com/office/powerpoint/2010/main" val="382044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id="{95AB5B21-2FC3-47D4-88FE-FDA112E94B40}" vid="{D833A0C1-24F8-4832-B5B4-5BBF15D28BB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424</TotalTime>
  <Words>1248</Words>
  <Application>Microsoft Office PowerPoint</Application>
  <PresentationFormat>Diavoorstelling (4:3)</PresentationFormat>
  <Paragraphs>167</Paragraphs>
  <Slides>15</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MS PGothic</vt:lpstr>
      <vt:lpstr>Arial</vt:lpstr>
      <vt:lpstr>Calibri</vt:lpstr>
      <vt:lpstr>Gill Sans</vt:lpstr>
      <vt:lpstr>Gill Sans SemiBold</vt:lpstr>
      <vt:lpstr>Times New Roman</vt:lpstr>
      <vt:lpstr>Wingdings</vt:lpstr>
      <vt:lpstr>blank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CloudedHosting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Jakoline van Straalen</dc:creator>
  <cp:lastModifiedBy>Piet Broekharst</cp:lastModifiedBy>
  <cp:revision>96</cp:revision>
  <cp:lastPrinted>2021-06-03T17:08:51Z</cp:lastPrinted>
  <dcterms:created xsi:type="dcterms:W3CDTF">2019-01-21T12:32:18Z</dcterms:created>
  <dcterms:modified xsi:type="dcterms:W3CDTF">2021-06-03T18:49:45Z</dcterms:modified>
</cp:coreProperties>
</file>